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5"/>
  </p:notesMasterIdLst>
  <p:sldIdLst>
    <p:sldId id="259" r:id="rId2"/>
    <p:sldId id="297" r:id="rId3"/>
    <p:sldId id="296" r:id="rId4"/>
    <p:sldId id="274" r:id="rId5"/>
    <p:sldId id="282" r:id="rId6"/>
    <p:sldId id="294" r:id="rId7"/>
    <p:sldId id="278" r:id="rId8"/>
    <p:sldId id="280" r:id="rId9"/>
    <p:sldId id="301" r:id="rId10"/>
    <p:sldId id="293" r:id="rId11"/>
    <p:sldId id="285" r:id="rId12"/>
    <p:sldId id="291" r:id="rId13"/>
    <p:sldId id="292" r:id="rId14"/>
    <p:sldId id="261" r:id="rId15"/>
    <p:sldId id="273" r:id="rId16"/>
    <p:sldId id="270" r:id="rId17"/>
    <p:sldId id="271" r:id="rId18"/>
    <p:sldId id="289" r:id="rId19"/>
    <p:sldId id="288" r:id="rId20"/>
    <p:sldId id="299" r:id="rId21"/>
    <p:sldId id="300" r:id="rId22"/>
    <p:sldId id="290" r:id="rId23"/>
    <p:sldId id="284"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DC72"/>
    <a:srgbClr val="B2B2B2"/>
    <a:srgbClr val="EAEAEA"/>
    <a:srgbClr val="DDDDDD"/>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E7CA45-78E0-4D86-8D98-C9532F349B1D}" v="75" dt="2019-04-06T12:18:42.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63" autoAdjust="0"/>
  </p:normalViewPr>
  <p:slideViewPr>
    <p:cSldViewPr>
      <p:cViewPr varScale="1">
        <p:scale>
          <a:sx n="80" d="100"/>
          <a:sy n="80" d="100"/>
        </p:scale>
        <p:origin x="1116"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EEBFCB-F2EE-49B0-B857-77CD570EEAE1}" type="datetimeFigureOut">
              <a:rPr lang="en-US" smtClean="0"/>
              <a:t>1/30/2020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D8695B-377F-435A-9AE7-0FC9839E4CFB}" type="slidenum">
              <a:rPr lang="en-US" smtClean="0"/>
              <a:t>‹#›</a:t>
            </a:fld>
            <a:endParaRPr lang="en-US"/>
          </a:p>
        </p:txBody>
      </p:sp>
    </p:spTree>
    <p:extLst>
      <p:ext uri="{BB962C8B-B14F-4D97-AF65-F5344CB8AC3E}">
        <p14:creationId xmlns:p14="http://schemas.microsoft.com/office/powerpoint/2010/main" val="2655056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Danbury is at the top of the map. The British came north from Norwalk, at the bottom, through Reading. When they left, they went south through Ridgefield, where the battle took place.</a:t>
            </a:r>
          </a:p>
        </p:txBody>
      </p:sp>
      <p:sp>
        <p:nvSpPr>
          <p:cNvPr id="4" name="Slide Number Placeholder 3"/>
          <p:cNvSpPr>
            <a:spLocks noGrp="1"/>
          </p:cNvSpPr>
          <p:nvPr>
            <p:ph type="sldNum" sz="quarter" idx="5"/>
          </p:nvPr>
        </p:nvSpPr>
        <p:spPr/>
        <p:txBody>
          <a:bodyPr/>
          <a:lstStyle/>
          <a:p>
            <a:fld id="{0ED8695B-377F-435A-9AE7-0FC9839E4CFB}" type="slidenum">
              <a:rPr lang="en-US" smtClean="0"/>
              <a:t>1</a:t>
            </a:fld>
            <a:endParaRPr lang="en-US"/>
          </a:p>
        </p:txBody>
      </p:sp>
    </p:spTree>
    <p:extLst>
      <p:ext uri="{BB962C8B-B14F-4D97-AF65-F5344CB8AC3E}">
        <p14:creationId xmlns:p14="http://schemas.microsoft.com/office/powerpoint/2010/main" val="4095604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actor who portrays Gen. Tryon on Outlander. His home was rebuilt in the 1950s and is a tourist attraction like Williamsburg!</a:t>
            </a:r>
          </a:p>
        </p:txBody>
      </p:sp>
      <p:sp>
        <p:nvSpPr>
          <p:cNvPr id="4" name="Slide Number Placeholder 3"/>
          <p:cNvSpPr>
            <a:spLocks noGrp="1"/>
          </p:cNvSpPr>
          <p:nvPr>
            <p:ph type="sldNum" sz="quarter" idx="5"/>
          </p:nvPr>
        </p:nvSpPr>
        <p:spPr/>
        <p:txBody>
          <a:bodyPr/>
          <a:lstStyle/>
          <a:p>
            <a:fld id="{0ED8695B-377F-435A-9AE7-0FC9839E4CFB}" type="slidenum">
              <a:rPr lang="en-US" smtClean="0"/>
              <a:t>10</a:t>
            </a:fld>
            <a:endParaRPr lang="en-US"/>
          </a:p>
        </p:txBody>
      </p:sp>
    </p:spTree>
    <p:extLst>
      <p:ext uri="{BB962C8B-B14F-4D97-AF65-F5344CB8AC3E}">
        <p14:creationId xmlns:p14="http://schemas.microsoft.com/office/powerpoint/2010/main" val="1163284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Erskine was one of the British Generals. Looks like his family just returned from fox-hunting. I like how his favorite dog and horses are in the picture, too.</a:t>
            </a:r>
          </a:p>
        </p:txBody>
      </p:sp>
      <p:sp>
        <p:nvSpPr>
          <p:cNvPr id="4" name="Slide Number Placeholder 3"/>
          <p:cNvSpPr>
            <a:spLocks noGrp="1"/>
          </p:cNvSpPr>
          <p:nvPr>
            <p:ph type="sldNum" sz="quarter" idx="5"/>
          </p:nvPr>
        </p:nvSpPr>
        <p:spPr/>
        <p:txBody>
          <a:bodyPr/>
          <a:lstStyle/>
          <a:p>
            <a:fld id="{0ED8695B-377F-435A-9AE7-0FC9839E4CFB}" type="slidenum">
              <a:rPr lang="en-US" smtClean="0"/>
              <a:t>11</a:t>
            </a:fld>
            <a:endParaRPr lang="en-US"/>
          </a:p>
        </p:txBody>
      </p:sp>
    </p:spTree>
    <p:extLst>
      <p:ext uri="{BB962C8B-B14F-4D97-AF65-F5344CB8AC3E}">
        <p14:creationId xmlns:p14="http://schemas.microsoft.com/office/powerpoint/2010/main" val="3006381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house in Danbury where much of the action takes place. This drawing is from 1840.</a:t>
            </a:r>
          </a:p>
        </p:txBody>
      </p:sp>
      <p:sp>
        <p:nvSpPr>
          <p:cNvPr id="4" name="Slide Number Placeholder 3"/>
          <p:cNvSpPr>
            <a:spLocks noGrp="1"/>
          </p:cNvSpPr>
          <p:nvPr>
            <p:ph type="sldNum" sz="quarter" idx="5"/>
          </p:nvPr>
        </p:nvSpPr>
        <p:spPr/>
        <p:txBody>
          <a:bodyPr/>
          <a:lstStyle/>
          <a:p>
            <a:fld id="{0ED8695B-377F-435A-9AE7-0FC9839E4CFB}" type="slidenum">
              <a:rPr lang="en-US" smtClean="0"/>
              <a:t>12</a:t>
            </a:fld>
            <a:endParaRPr lang="en-US"/>
          </a:p>
        </p:txBody>
      </p:sp>
    </p:spTree>
    <p:extLst>
      <p:ext uri="{BB962C8B-B14F-4D97-AF65-F5344CB8AC3E}">
        <p14:creationId xmlns:p14="http://schemas.microsoft.com/office/powerpoint/2010/main" val="396831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house in the story, taken over by whoever ran in there. Joseph Dibble lived here at the time of the story. See how its shape is the same as the Knapp house. That’s important to our character, Joe Hamilton.</a:t>
            </a:r>
          </a:p>
        </p:txBody>
      </p:sp>
      <p:sp>
        <p:nvSpPr>
          <p:cNvPr id="4" name="Slide Number Placeholder 3"/>
          <p:cNvSpPr>
            <a:spLocks noGrp="1"/>
          </p:cNvSpPr>
          <p:nvPr>
            <p:ph type="sldNum" sz="quarter" idx="5"/>
          </p:nvPr>
        </p:nvSpPr>
        <p:spPr/>
        <p:txBody>
          <a:bodyPr/>
          <a:lstStyle/>
          <a:p>
            <a:fld id="{0ED8695B-377F-435A-9AE7-0FC9839E4CFB}" type="slidenum">
              <a:rPr lang="en-US" smtClean="0"/>
              <a:t>13</a:t>
            </a:fld>
            <a:endParaRPr lang="en-US"/>
          </a:p>
        </p:txBody>
      </p:sp>
    </p:spTree>
    <p:extLst>
      <p:ext uri="{BB962C8B-B14F-4D97-AF65-F5344CB8AC3E}">
        <p14:creationId xmlns:p14="http://schemas.microsoft.com/office/powerpoint/2010/main" val="3861015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criminals were on both sides. The Liberty boys used criminal acts, but criminals did them, too!</a:t>
            </a:r>
          </a:p>
        </p:txBody>
      </p:sp>
      <p:sp>
        <p:nvSpPr>
          <p:cNvPr id="4" name="Slide Number Placeholder 3"/>
          <p:cNvSpPr>
            <a:spLocks noGrp="1"/>
          </p:cNvSpPr>
          <p:nvPr>
            <p:ph type="sldNum" sz="quarter" idx="5"/>
          </p:nvPr>
        </p:nvSpPr>
        <p:spPr/>
        <p:txBody>
          <a:bodyPr/>
          <a:lstStyle/>
          <a:p>
            <a:fld id="{0ED8695B-377F-435A-9AE7-0FC9839E4CFB}" type="slidenum">
              <a:rPr lang="en-US" smtClean="0"/>
              <a:t>14</a:t>
            </a:fld>
            <a:endParaRPr lang="en-US"/>
          </a:p>
        </p:txBody>
      </p:sp>
    </p:spTree>
    <p:extLst>
      <p:ext uri="{BB962C8B-B14F-4D97-AF65-F5344CB8AC3E}">
        <p14:creationId xmlns:p14="http://schemas.microsoft.com/office/powerpoint/2010/main" val="1334945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 about the flu and the Corona virus, but smallpox was unbelievably worse. This poor constable has no idea what to do when sheriff and judges do inoculation, even though it was illegal!</a:t>
            </a:r>
          </a:p>
        </p:txBody>
      </p:sp>
      <p:sp>
        <p:nvSpPr>
          <p:cNvPr id="4" name="Slide Number Placeholder 3"/>
          <p:cNvSpPr>
            <a:spLocks noGrp="1"/>
          </p:cNvSpPr>
          <p:nvPr>
            <p:ph type="sldNum" sz="quarter" idx="5"/>
          </p:nvPr>
        </p:nvSpPr>
        <p:spPr/>
        <p:txBody>
          <a:bodyPr/>
          <a:lstStyle/>
          <a:p>
            <a:fld id="{0ED8695B-377F-435A-9AE7-0FC9839E4CFB}" type="slidenum">
              <a:rPr lang="en-US" smtClean="0"/>
              <a:t>15</a:t>
            </a:fld>
            <a:endParaRPr lang="en-US"/>
          </a:p>
        </p:txBody>
      </p:sp>
    </p:spTree>
    <p:extLst>
      <p:ext uri="{BB962C8B-B14F-4D97-AF65-F5344CB8AC3E}">
        <p14:creationId xmlns:p14="http://schemas.microsoft.com/office/powerpoint/2010/main" val="3484164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reason men were not anxious to join the army: if you got sick, that was fully and completely your own problem. Someone did offer to help these men, but in the next slide, you’ll see where that could lead. Nowhere good.</a:t>
            </a:r>
          </a:p>
        </p:txBody>
      </p:sp>
      <p:sp>
        <p:nvSpPr>
          <p:cNvPr id="4" name="Slide Number Placeholder 3"/>
          <p:cNvSpPr>
            <a:spLocks noGrp="1"/>
          </p:cNvSpPr>
          <p:nvPr>
            <p:ph type="sldNum" sz="quarter" idx="5"/>
          </p:nvPr>
        </p:nvSpPr>
        <p:spPr/>
        <p:txBody>
          <a:bodyPr/>
          <a:lstStyle/>
          <a:p>
            <a:fld id="{0ED8695B-377F-435A-9AE7-0FC9839E4CFB}" type="slidenum">
              <a:rPr lang="en-US" smtClean="0"/>
              <a:t>16</a:t>
            </a:fld>
            <a:endParaRPr lang="en-US"/>
          </a:p>
        </p:txBody>
      </p:sp>
    </p:spTree>
    <p:extLst>
      <p:ext uri="{BB962C8B-B14F-4D97-AF65-F5344CB8AC3E}">
        <p14:creationId xmlns:p14="http://schemas.microsoft.com/office/powerpoint/2010/main" val="959451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book, we follow some refugees from the disaster of Ft. Washington. </a:t>
            </a:r>
          </a:p>
        </p:txBody>
      </p:sp>
      <p:sp>
        <p:nvSpPr>
          <p:cNvPr id="4" name="Slide Number Placeholder 3"/>
          <p:cNvSpPr>
            <a:spLocks noGrp="1"/>
          </p:cNvSpPr>
          <p:nvPr>
            <p:ph type="sldNum" sz="quarter" idx="5"/>
          </p:nvPr>
        </p:nvSpPr>
        <p:spPr/>
        <p:txBody>
          <a:bodyPr/>
          <a:lstStyle/>
          <a:p>
            <a:fld id="{0ED8695B-377F-435A-9AE7-0FC9839E4CFB}" type="slidenum">
              <a:rPr lang="en-US" smtClean="0"/>
              <a:t>17</a:t>
            </a:fld>
            <a:endParaRPr lang="en-US"/>
          </a:p>
        </p:txBody>
      </p:sp>
    </p:spTree>
    <p:extLst>
      <p:ext uri="{BB962C8B-B14F-4D97-AF65-F5344CB8AC3E}">
        <p14:creationId xmlns:p14="http://schemas.microsoft.com/office/powerpoint/2010/main" val="1886130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person in the book suffers this fate after the fall of Ft. Washington.</a:t>
            </a:r>
          </a:p>
        </p:txBody>
      </p:sp>
      <p:sp>
        <p:nvSpPr>
          <p:cNvPr id="4" name="Slide Number Placeholder 3"/>
          <p:cNvSpPr>
            <a:spLocks noGrp="1"/>
          </p:cNvSpPr>
          <p:nvPr>
            <p:ph type="sldNum" sz="quarter" idx="5"/>
          </p:nvPr>
        </p:nvSpPr>
        <p:spPr/>
        <p:txBody>
          <a:bodyPr/>
          <a:lstStyle/>
          <a:p>
            <a:fld id="{0ED8695B-377F-435A-9AE7-0FC9839E4CFB}" type="slidenum">
              <a:rPr lang="en-US" smtClean="0"/>
              <a:t>18</a:t>
            </a:fld>
            <a:endParaRPr lang="en-US"/>
          </a:p>
        </p:txBody>
      </p:sp>
    </p:spTree>
    <p:extLst>
      <p:ext uri="{BB962C8B-B14F-4D97-AF65-F5344CB8AC3E}">
        <p14:creationId xmlns:p14="http://schemas.microsoft.com/office/powerpoint/2010/main" val="3293039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Andersonville was the worst prison in the Civil War.</a:t>
            </a:r>
          </a:p>
        </p:txBody>
      </p:sp>
      <p:sp>
        <p:nvSpPr>
          <p:cNvPr id="4" name="Slide Number Placeholder 3"/>
          <p:cNvSpPr>
            <a:spLocks noGrp="1"/>
          </p:cNvSpPr>
          <p:nvPr>
            <p:ph type="sldNum" sz="quarter" idx="5"/>
          </p:nvPr>
        </p:nvSpPr>
        <p:spPr/>
        <p:txBody>
          <a:bodyPr/>
          <a:lstStyle/>
          <a:p>
            <a:fld id="{0ED8695B-377F-435A-9AE7-0FC9839E4CFB}" type="slidenum">
              <a:rPr lang="en-US" smtClean="0"/>
              <a:t>19</a:t>
            </a:fld>
            <a:endParaRPr lang="en-US"/>
          </a:p>
        </p:txBody>
      </p:sp>
    </p:spTree>
    <p:extLst>
      <p:ext uri="{BB962C8B-B14F-4D97-AF65-F5344CB8AC3E}">
        <p14:creationId xmlns:p14="http://schemas.microsoft.com/office/powerpoint/2010/main" val="265922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you can hear a sarcastic tone in Gen. Parson’s note. He was that in in Danbury, where he presided at the trial of a spy. The “unforeseen accidents” were the recruit prospects finding out that being a soldier in the war was not a free ride/free horse/free uniform/free gun OR free food.  </a:t>
            </a:r>
          </a:p>
        </p:txBody>
      </p:sp>
      <p:sp>
        <p:nvSpPr>
          <p:cNvPr id="4" name="Slide Number Placeholder 3"/>
          <p:cNvSpPr>
            <a:spLocks noGrp="1"/>
          </p:cNvSpPr>
          <p:nvPr>
            <p:ph type="sldNum" sz="quarter" idx="5"/>
          </p:nvPr>
        </p:nvSpPr>
        <p:spPr/>
        <p:txBody>
          <a:bodyPr/>
          <a:lstStyle/>
          <a:p>
            <a:fld id="{0ED8695B-377F-435A-9AE7-0FC9839E4CFB}" type="slidenum">
              <a:rPr lang="en-US" smtClean="0"/>
              <a:t>2</a:t>
            </a:fld>
            <a:endParaRPr lang="en-US"/>
          </a:p>
        </p:txBody>
      </p:sp>
    </p:spTree>
    <p:extLst>
      <p:ext uri="{BB962C8B-B14F-4D97-AF65-F5344CB8AC3E}">
        <p14:creationId xmlns:p14="http://schemas.microsoft.com/office/powerpoint/2010/main" val="1546669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Inside of a prison ship.</a:t>
            </a:r>
          </a:p>
        </p:txBody>
      </p:sp>
      <p:sp>
        <p:nvSpPr>
          <p:cNvPr id="4" name="Slide Number Placeholder 3"/>
          <p:cNvSpPr>
            <a:spLocks noGrp="1"/>
          </p:cNvSpPr>
          <p:nvPr>
            <p:ph type="sldNum" sz="quarter" idx="5"/>
          </p:nvPr>
        </p:nvSpPr>
        <p:spPr/>
        <p:txBody>
          <a:bodyPr/>
          <a:lstStyle/>
          <a:p>
            <a:fld id="{0ED8695B-377F-435A-9AE7-0FC9839E4CFB}" type="slidenum">
              <a:rPr lang="en-US" smtClean="0"/>
              <a:t>20</a:t>
            </a:fld>
            <a:endParaRPr lang="en-US"/>
          </a:p>
        </p:txBody>
      </p:sp>
    </p:spTree>
    <p:extLst>
      <p:ext uri="{BB962C8B-B14F-4D97-AF65-F5344CB8AC3E}">
        <p14:creationId xmlns:p14="http://schemas.microsoft.com/office/powerpoint/2010/main" val="3086570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dead would be dumped in the water or buried on Long Island. The residents complained hot and heavy, until this resolution.</a:t>
            </a:r>
          </a:p>
        </p:txBody>
      </p:sp>
      <p:sp>
        <p:nvSpPr>
          <p:cNvPr id="4" name="Slide Number Placeholder 3"/>
          <p:cNvSpPr>
            <a:spLocks noGrp="1"/>
          </p:cNvSpPr>
          <p:nvPr>
            <p:ph type="sldNum" sz="quarter" idx="5"/>
          </p:nvPr>
        </p:nvSpPr>
        <p:spPr/>
        <p:txBody>
          <a:bodyPr/>
          <a:lstStyle/>
          <a:p>
            <a:fld id="{0ED8695B-377F-435A-9AE7-0FC9839E4CFB}" type="slidenum">
              <a:rPr lang="en-US" smtClean="0"/>
              <a:t>21</a:t>
            </a:fld>
            <a:endParaRPr lang="en-US"/>
          </a:p>
        </p:txBody>
      </p:sp>
    </p:spTree>
    <p:extLst>
      <p:ext uri="{BB962C8B-B14F-4D97-AF65-F5344CB8AC3E}">
        <p14:creationId xmlns:p14="http://schemas.microsoft.com/office/powerpoint/2010/main" val="3256263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from a person whom we will meet later.</a:t>
            </a:r>
          </a:p>
        </p:txBody>
      </p:sp>
      <p:sp>
        <p:nvSpPr>
          <p:cNvPr id="4" name="Slide Number Placeholder 3"/>
          <p:cNvSpPr>
            <a:spLocks noGrp="1"/>
          </p:cNvSpPr>
          <p:nvPr>
            <p:ph type="sldNum" sz="quarter" idx="5"/>
          </p:nvPr>
        </p:nvSpPr>
        <p:spPr/>
        <p:txBody>
          <a:bodyPr/>
          <a:lstStyle/>
          <a:p>
            <a:fld id="{0ED8695B-377F-435A-9AE7-0FC9839E4CFB}" type="slidenum">
              <a:rPr lang="en-US" smtClean="0"/>
              <a:t>22</a:t>
            </a:fld>
            <a:endParaRPr lang="en-US"/>
          </a:p>
        </p:txBody>
      </p:sp>
    </p:spTree>
    <p:extLst>
      <p:ext uri="{BB962C8B-B14F-4D97-AF65-F5344CB8AC3E}">
        <p14:creationId xmlns:p14="http://schemas.microsoft.com/office/powerpoint/2010/main" val="3857319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person you will meet in the book. If you were a deserter, how would you do it? </a:t>
            </a:r>
          </a:p>
        </p:txBody>
      </p:sp>
      <p:sp>
        <p:nvSpPr>
          <p:cNvPr id="4" name="Slide Number Placeholder 3"/>
          <p:cNvSpPr>
            <a:spLocks noGrp="1"/>
          </p:cNvSpPr>
          <p:nvPr>
            <p:ph type="sldNum" sz="quarter" idx="5"/>
          </p:nvPr>
        </p:nvSpPr>
        <p:spPr/>
        <p:txBody>
          <a:bodyPr/>
          <a:lstStyle/>
          <a:p>
            <a:fld id="{0ED8695B-377F-435A-9AE7-0FC9839E4CFB}" type="slidenum">
              <a:rPr lang="en-US" smtClean="0"/>
              <a:t>23</a:t>
            </a:fld>
            <a:endParaRPr lang="en-US"/>
          </a:p>
        </p:txBody>
      </p:sp>
    </p:spTree>
    <p:extLst>
      <p:ext uri="{BB962C8B-B14F-4D97-AF65-F5344CB8AC3E}">
        <p14:creationId xmlns:p14="http://schemas.microsoft.com/office/powerpoint/2010/main" val="3379341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we arrive at the point where “choice to be a soldier” changes over to “forced to be a soldier.” Connecticut got strict. </a:t>
            </a:r>
          </a:p>
          <a:p>
            <a:r>
              <a:rPr lang="en-US" dirty="0"/>
              <a:t>I love the expression, “paying and praying!” In the last slide we saw a general have an issue with uniforms: here  a famous colonel voices an issue with blankets. How did family stores become so exhausted? The magic word was “confiscation.” As we move into the book, the cloth problem expands.</a:t>
            </a:r>
          </a:p>
        </p:txBody>
      </p:sp>
      <p:sp>
        <p:nvSpPr>
          <p:cNvPr id="4" name="Slide Number Placeholder 3"/>
          <p:cNvSpPr>
            <a:spLocks noGrp="1"/>
          </p:cNvSpPr>
          <p:nvPr>
            <p:ph type="sldNum" sz="quarter" idx="5"/>
          </p:nvPr>
        </p:nvSpPr>
        <p:spPr/>
        <p:txBody>
          <a:bodyPr/>
          <a:lstStyle/>
          <a:p>
            <a:fld id="{0ED8695B-377F-435A-9AE7-0FC9839E4CFB}" type="slidenum">
              <a:rPr lang="en-US" smtClean="0"/>
              <a:t>3</a:t>
            </a:fld>
            <a:endParaRPr lang="en-US"/>
          </a:p>
        </p:txBody>
      </p:sp>
    </p:spTree>
    <p:extLst>
      <p:ext uri="{BB962C8B-B14F-4D97-AF65-F5344CB8AC3E}">
        <p14:creationId xmlns:p14="http://schemas.microsoft.com/office/powerpoint/2010/main" val="1610251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get recruits? Pay them upfront money along with food and drink.  And then you had them sign the papers….</a:t>
            </a:r>
          </a:p>
        </p:txBody>
      </p:sp>
      <p:sp>
        <p:nvSpPr>
          <p:cNvPr id="4" name="Slide Number Placeholder 3"/>
          <p:cNvSpPr>
            <a:spLocks noGrp="1"/>
          </p:cNvSpPr>
          <p:nvPr>
            <p:ph type="sldNum" sz="quarter" idx="5"/>
          </p:nvPr>
        </p:nvSpPr>
        <p:spPr/>
        <p:txBody>
          <a:bodyPr/>
          <a:lstStyle/>
          <a:p>
            <a:fld id="{0ED8695B-377F-435A-9AE7-0FC9839E4CFB}" type="slidenum">
              <a:rPr lang="en-US" smtClean="0"/>
              <a:t>4</a:t>
            </a:fld>
            <a:endParaRPr lang="en-US"/>
          </a:p>
        </p:txBody>
      </p:sp>
    </p:spTree>
    <p:extLst>
      <p:ext uri="{BB962C8B-B14F-4D97-AF65-F5344CB8AC3E}">
        <p14:creationId xmlns:p14="http://schemas.microsoft.com/office/powerpoint/2010/main" val="537109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Pretty cute pony that boy is riding!</a:t>
            </a:r>
          </a:p>
        </p:txBody>
      </p:sp>
      <p:sp>
        <p:nvSpPr>
          <p:cNvPr id="4" name="Slide Number Placeholder 3"/>
          <p:cNvSpPr>
            <a:spLocks noGrp="1"/>
          </p:cNvSpPr>
          <p:nvPr>
            <p:ph type="sldNum" sz="quarter" idx="5"/>
          </p:nvPr>
        </p:nvSpPr>
        <p:spPr/>
        <p:txBody>
          <a:bodyPr/>
          <a:lstStyle/>
          <a:p>
            <a:fld id="{0ED8695B-377F-435A-9AE7-0FC9839E4CFB}" type="slidenum">
              <a:rPr lang="en-US" smtClean="0"/>
              <a:t>5</a:t>
            </a:fld>
            <a:endParaRPr lang="en-US"/>
          </a:p>
        </p:txBody>
      </p:sp>
    </p:spTree>
    <p:extLst>
      <p:ext uri="{BB962C8B-B14F-4D97-AF65-F5344CB8AC3E}">
        <p14:creationId xmlns:p14="http://schemas.microsoft.com/office/powerpoint/2010/main" val="2430287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gentlemen from Danbury. One is a cobbler and one is a judge. One is a spy and one is a Patriot Colonel, as well as mayor of Danbury. One is a county probate judge and one is a justice of the peace. Care to guess? Col. Joseph Platt Cooke of Danbury on the left. Notorious spy Enoch Crosby on the right. One has his portrait in the National Portrait Gallery in Washington DC. Only one of them is a hero – you’ll have to wait and see who it was! </a:t>
            </a:r>
          </a:p>
        </p:txBody>
      </p:sp>
      <p:sp>
        <p:nvSpPr>
          <p:cNvPr id="4" name="Slide Number Placeholder 3"/>
          <p:cNvSpPr>
            <a:spLocks noGrp="1"/>
          </p:cNvSpPr>
          <p:nvPr>
            <p:ph type="sldNum" sz="quarter" idx="5"/>
          </p:nvPr>
        </p:nvSpPr>
        <p:spPr/>
        <p:txBody>
          <a:bodyPr/>
          <a:lstStyle/>
          <a:p>
            <a:fld id="{0ED8695B-377F-435A-9AE7-0FC9839E4CFB}" type="slidenum">
              <a:rPr lang="en-US" smtClean="0"/>
              <a:t>6</a:t>
            </a:fld>
            <a:endParaRPr lang="en-US"/>
          </a:p>
        </p:txBody>
      </p:sp>
    </p:spTree>
    <p:extLst>
      <p:ext uri="{BB962C8B-B14F-4D97-AF65-F5344CB8AC3E}">
        <p14:creationId xmlns:p14="http://schemas.microsoft.com/office/powerpoint/2010/main" val="88604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mee the “enemy,” except these were the persons on the right side of the law at the time. General Tryon  had been governor of New York. Because he had been in Connecticut before, he went with two British general as an escort. He said where to go, although the British generals were in command of the troops. </a:t>
            </a:r>
          </a:p>
        </p:txBody>
      </p:sp>
      <p:sp>
        <p:nvSpPr>
          <p:cNvPr id="4" name="Slide Number Placeholder 3"/>
          <p:cNvSpPr>
            <a:spLocks noGrp="1"/>
          </p:cNvSpPr>
          <p:nvPr>
            <p:ph type="sldNum" sz="quarter" idx="5"/>
          </p:nvPr>
        </p:nvSpPr>
        <p:spPr/>
        <p:txBody>
          <a:bodyPr/>
          <a:lstStyle/>
          <a:p>
            <a:fld id="{0ED8695B-377F-435A-9AE7-0FC9839E4CFB}" type="slidenum">
              <a:rPr lang="en-US" smtClean="0"/>
              <a:t>7</a:t>
            </a:fld>
            <a:endParaRPr lang="en-US"/>
          </a:p>
        </p:txBody>
      </p:sp>
    </p:spTree>
    <p:extLst>
      <p:ext uri="{BB962C8B-B14F-4D97-AF65-F5344CB8AC3E}">
        <p14:creationId xmlns:p14="http://schemas.microsoft.com/office/powerpoint/2010/main" val="3447213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 Tryon had been governor of North Caroline before and built this lovely site. The people hated him for his administration of taxes that even he admitted were unfair but were government policy.</a:t>
            </a:r>
          </a:p>
        </p:txBody>
      </p:sp>
      <p:sp>
        <p:nvSpPr>
          <p:cNvPr id="4" name="Slide Number Placeholder 3"/>
          <p:cNvSpPr>
            <a:spLocks noGrp="1"/>
          </p:cNvSpPr>
          <p:nvPr>
            <p:ph type="sldNum" sz="quarter" idx="5"/>
          </p:nvPr>
        </p:nvSpPr>
        <p:spPr/>
        <p:txBody>
          <a:bodyPr/>
          <a:lstStyle/>
          <a:p>
            <a:fld id="{0ED8695B-377F-435A-9AE7-0FC9839E4CFB}" type="slidenum">
              <a:rPr lang="en-US" smtClean="0"/>
              <a:t>8</a:t>
            </a:fld>
            <a:endParaRPr lang="en-US"/>
          </a:p>
        </p:txBody>
      </p:sp>
    </p:spTree>
    <p:extLst>
      <p:ext uri="{BB962C8B-B14F-4D97-AF65-F5344CB8AC3E}">
        <p14:creationId xmlns:p14="http://schemas.microsoft.com/office/powerpoint/2010/main" val="1397804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Patriot mobs did many bad things, despite orders that smash-and-burn was not an approved policy.</a:t>
            </a:r>
          </a:p>
        </p:txBody>
      </p:sp>
      <p:sp>
        <p:nvSpPr>
          <p:cNvPr id="4" name="Slide Number Placeholder 3"/>
          <p:cNvSpPr>
            <a:spLocks noGrp="1"/>
          </p:cNvSpPr>
          <p:nvPr>
            <p:ph type="sldNum" sz="quarter" idx="5"/>
          </p:nvPr>
        </p:nvSpPr>
        <p:spPr/>
        <p:txBody>
          <a:bodyPr/>
          <a:lstStyle/>
          <a:p>
            <a:fld id="{0ED8695B-377F-435A-9AE7-0FC9839E4CFB}" type="slidenum">
              <a:rPr lang="en-US" smtClean="0"/>
              <a:t>9</a:t>
            </a:fld>
            <a:endParaRPr lang="en-US"/>
          </a:p>
        </p:txBody>
      </p:sp>
    </p:spTree>
    <p:extLst>
      <p:ext uri="{BB962C8B-B14F-4D97-AF65-F5344CB8AC3E}">
        <p14:creationId xmlns:p14="http://schemas.microsoft.com/office/powerpoint/2010/main" val="788383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90FE68-B845-4796-907C-13981D1FA4D3}"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3239563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90FE68-B845-4796-907C-13981D1FA4D3}"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23073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E90FE68-B845-4796-907C-13981D1FA4D3}"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304397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E90FE68-B845-4796-907C-13981D1FA4D3}"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095F8-FACE-4D53-862F-25D45807E43F}" type="slidenum">
              <a:rPr lang="en-US" smtClean="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099388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90FE68-B845-4796-907C-13981D1FA4D3}"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1922272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E90FE68-B845-4796-907C-13981D1FA4D3}" type="datetimeFigureOut">
              <a:rPr lang="en-US" smtClean="0"/>
              <a:t>1/30/2020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2478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E90FE68-B845-4796-907C-13981D1FA4D3}" type="datetimeFigureOut">
              <a:rPr lang="en-US" smtClean="0"/>
              <a:t>1/30/2020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3786894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90FE68-B845-4796-907C-13981D1FA4D3}"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2083344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90FE68-B845-4796-907C-13981D1FA4D3}"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369684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E90FE68-B845-4796-907C-13981D1FA4D3}"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1226983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90FE68-B845-4796-907C-13981D1FA4D3}"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295532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90FE68-B845-4796-907C-13981D1FA4D3}"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1971003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90FE68-B845-4796-907C-13981D1FA4D3}" type="datetimeFigureOut">
              <a:rPr lang="en-US" smtClean="0"/>
              <a:t>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360035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E90FE68-B845-4796-907C-13981D1FA4D3}" type="datetimeFigureOut">
              <a:rPr lang="en-US" smtClean="0"/>
              <a:t>1/30/2020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1008639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E90FE68-B845-4796-907C-13981D1FA4D3}" type="datetimeFigureOut">
              <a:rPr lang="en-US" smtClean="0"/>
              <a:t>1/30/2020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2918625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E90FE68-B845-4796-907C-13981D1FA4D3}" type="datetimeFigureOut">
              <a:rPr lang="en-US" smtClean="0"/>
              <a:t>1/30/2020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74013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90FE68-B845-4796-907C-13981D1FA4D3}"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D095F8-FACE-4D53-862F-25D45807E43F}" type="slidenum">
              <a:rPr lang="en-US" smtClean="0"/>
              <a:t>‹#›</a:t>
            </a:fld>
            <a:endParaRPr lang="en-US"/>
          </a:p>
        </p:txBody>
      </p:sp>
    </p:spTree>
    <p:extLst>
      <p:ext uri="{BB962C8B-B14F-4D97-AF65-F5344CB8AC3E}">
        <p14:creationId xmlns:p14="http://schemas.microsoft.com/office/powerpoint/2010/main" val="2873748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E90FE68-B845-4796-907C-13981D1FA4D3}" type="datetimeFigureOut">
              <a:rPr lang="en-US" smtClean="0"/>
              <a:t>1/30/2020</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0FD095F8-FACE-4D53-862F-25D45807E43F}" type="slidenum">
              <a:rPr lang="en-US" smtClean="0"/>
              <a:t>‹#›</a:t>
            </a:fld>
            <a:endParaRPr lang="en-US"/>
          </a:p>
        </p:txBody>
      </p:sp>
    </p:spTree>
    <p:extLst>
      <p:ext uri="{BB962C8B-B14F-4D97-AF65-F5344CB8AC3E}">
        <p14:creationId xmlns:p14="http://schemas.microsoft.com/office/powerpoint/2010/main" val="171642492"/>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jp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5.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slide" Target="slide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09" y="452718"/>
            <a:ext cx="7335315" cy="1400530"/>
          </a:xfrm>
          <a:ln>
            <a:solidFill>
              <a:srgbClr val="C00000"/>
            </a:solidFill>
          </a:ln>
        </p:spPr>
        <p:txBody>
          <a:bodyPr/>
          <a:lstStyle/>
          <a:p>
            <a:r>
              <a:rPr lang="en-US" sz="5400" b="1" dirty="0">
                <a:solidFill>
                  <a:schemeClr val="accent3">
                    <a:lumMod val="60000"/>
                    <a:lumOff val="40000"/>
                  </a:schemeClr>
                </a:solidFill>
                <a:latin typeface="Chiller" panose="04020404031007020602" pitchFamily="82" charset="0"/>
                <a:cs typeface="Cordia New" panose="020B0502040204020203" pitchFamily="34" charset="-34"/>
              </a:rPr>
              <a:t>The  Scene  of  the  Smoke </a:t>
            </a:r>
            <a:r>
              <a:rPr lang="en-US" sz="5400" b="1" dirty="0">
                <a:solidFill>
                  <a:schemeClr val="accent3">
                    <a:lumMod val="60000"/>
                    <a:lumOff val="40000"/>
                  </a:schemeClr>
                </a:solidFill>
                <a:latin typeface="Juice ITC" panose="04040403040A02020202" pitchFamily="82" charset="0"/>
              </a:rPr>
              <a: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2600" y="1368676"/>
            <a:ext cx="6629400" cy="5043980"/>
          </a:xfrm>
          <a:ln w="38100">
            <a:solidFill>
              <a:schemeClr val="accent1">
                <a:lumMod val="50000"/>
              </a:schemeClr>
            </a:solidFill>
          </a:ln>
        </p:spPr>
      </p:pic>
    </p:spTree>
    <p:extLst>
      <p:ext uri="{BB962C8B-B14F-4D97-AF65-F5344CB8AC3E}">
        <p14:creationId xmlns:p14="http://schemas.microsoft.com/office/powerpoint/2010/main" val="2801193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B90E3D-21F3-44DD-978B-097E8928361D}"/>
              </a:ext>
            </a:extLst>
          </p:cNvPr>
          <p:cNvPicPr>
            <a:picLocks noChangeAspect="1"/>
          </p:cNvPicPr>
          <p:nvPr/>
        </p:nvPicPr>
        <p:blipFill>
          <a:blip r:embed="rId3">
            <a:alphaModFix amt="57000"/>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tretch>
            <a:fillRect/>
          </a:stretch>
        </p:blipFill>
        <p:spPr>
          <a:xfrm>
            <a:off x="620391" y="914400"/>
            <a:ext cx="2857500" cy="318135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76200">
            <a:solidFill>
              <a:schemeClr val="accent4">
                <a:lumMod val="75000"/>
              </a:schemeClr>
            </a:solidFill>
          </a:ln>
        </p:spPr>
      </p:pic>
      <p:sp>
        <p:nvSpPr>
          <p:cNvPr id="5" name="TextBox 4">
            <a:extLst>
              <a:ext uri="{FF2B5EF4-FFF2-40B4-BE49-F238E27FC236}">
                <a16:creationId xmlns:a16="http://schemas.microsoft.com/office/drawing/2014/main" id="{20CD6D83-FC91-4ED2-85D8-216AD7EFB85C}"/>
              </a:ext>
            </a:extLst>
          </p:cNvPr>
          <p:cNvSpPr txBox="1"/>
          <p:nvPr/>
        </p:nvSpPr>
        <p:spPr>
          <a:xfrm>
            <a:off x="4114800" y="1219200"/>
            <a:ext cx="4791696" cy="2062103"/>
          </a:xfrm>
          <a:prstGeom prst="rect">
            <a:avLst/>
          </a:prstGeom>
          <a:noFill/>
        </p:spPr>
        <p:txBody>
          <a:bodyPr wrap="none" rtlCol="0">
            <a:spAutoFit/>
          </a:bodyPr>
          <a:lstStyle/>
          <a:p>
            <a:r>
              <a:rPr lang="en-US" sz="3200" dirty="0">
                <a:latin typeface="Chiller" panose="04020404031007020602" pitchFamily="82" charset="0"/>
              </a:rPr>
              <a:t>Now starring  in “OUTLANDER”</a:t>
            </a:r>
          </a:p>
          <a:p>
            <a:r>
              <a:rPr lang="en-US" sz="3200" dirty="0">
                <a:latin typeface="Chiller" panose="04020404031007020602" pitchFamily="82" charset="0"/>
              </a:rPr>
              <a:t>(Season 4, anyway…)</a:t>
            </a:r>
          </a:p>
          <a:p>
            <a:r>
              <a:rPr lang="en-US" sz="3200" dirty="0">
                <a:latin typeface="Chiller" panose="04020404031007020602" pitchFamily="82" charset="0"/>
              </a:rPr>
              <a:t>      Sir William Tryon!</a:t>
            </a:r>
          </a:p>
          <a:p>
            <a:r>
              <a:rPr lang="en-US" sz="3200" dirty="0">
                <a:latin typeface="Chiller" panose="04020404031007020602" pitchFamily="82" charset="0"/>
              </a:rPr>
              <a:t>         And his house in New Berne!</a:t>
            </a:r>
          </a:p>
        </p:txBody>
      </p:sp>
      <p:sp>
        <p:nvSpPr>
          <p:cNvPr id="2" name="TextBox 1">
            <a:extLst>
              <a:ext uri="{FF2B5EF4-FFF2-40B4-BE49-F238E27FC236}">
                <a16:creationId xmlns:a16="http://schemas.microsoft.com/office/drawing/2014/main" id="{054F754C-F2EB-4F26-9089-4D40761413CC}"/>
              </a:ext>
            </a:extLst>
          </p:cNvPr>
          <p:cNvSpPr txBox="1"/>
          <p:nvPr/>
        </p:nvSpPr>
        <p:spPr>
          <a:xfrm>
            <a:off x="5562600" y="5105400"/>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ABC2301B-A787-4D95-A90A-27FFF50C0E10}"/>
              </a:ext>
            </a:extLst>
          </p:cNvPr>
          <p:cNvPicPr>
            <a:picLocks noChangeAspect="1"/>
          </p:cNvPicPr>
          <p:nvPr/>
        </p:nvPicPr>
        <p:blipFill>
          <a:blip r:embed="rId5">
            <a:duotone>
              <a:prstClr val="black"/>
              <a:schemeClr val="accent3">
                <a:tint val="45000"/>
                <a:satMod val="400000"/>
              </a:schemeClr>
            </a:duotone>
            <a:alphaModFix amt="57000"/>
            <a:extLst>
              <a:ext uri="{BEBA8EAE-BF5A-486C-A8C5-ECC9F3942E4B}">
                <a14:imgProps xmlns:a14="http://schemas.microsoft.com/office/drawing/2010/main">
                  <a14:imgLayer r:embed="rId6">
                    <a14:imgEffect>
                      <a14:colorTemperature colorTemp="1694"/>
                    </a14:imgEffect>
                    <a14:imgEffect>
                      <a14:brightnessContrast bright="29000" contrast="4000"/>
                    </a14:imgEffect>
                  </a14:imgLayer>
                </a14:imgProps>
              </a:ext>
            </a:extLst>
          </a:blip>
          <a:stretch>
            <a:fillRect/>
          </a:stretch>
        </p:blipFill>
        <p:spPr>
          <a:xfrm>
            <a:off x="1822645" y="4528066"/>
            <a:ext cx="6556371" cy="2025134"/>
          </a:xfrm>
          <a:prstGeom prst="rect">
            <a:avLst/>
          </a:prstGeom>
          <a:noFill/>
          <a:ln w="76200">
            <a:solidFill>
              <a:schemeClr val="accent4">
                <a:lumMod val="75000"/>
              </a:schemeClr>
            </a:solidFill>
          </a:ln>
        </p:spPr>
        <p:style>
          <a:lnRef idx="0">
            <a:scrgbClr r="0" g="0" b="0"/>
          </a:lnRef>
          <a:fillRef idx="0">
            <a:scrgbClr r="0" g="0" b="0"/>
          </a:fillRef>
          <a:effectRef idx="0">
            <a:scrgbClr r="0" g="0" b="0"/>
          </a:effectRef>
          <a:fontRef idx="minor">
            <a:schemeClr val="lt1"/>
          </a:fontRef>
        </p:style>
      </p:pic>
    </p:spTree>
    <p:extLst>
      <p:ext uri="{BB962C8B-B14F-4D97-AF65-F5344CB8AC3E}">
        <p14:creationId xmlns:p14="http://schemas.microsoft.com/office/powerpoint/2010/main" val="3410981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1DF540-6879-4B89-8E4C-6B055160866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tretch>
            <a:fillRect/>
          </a:stretch>
        </p:blipFill>
        <p:spPr>
          <a:xfrm>
            <a:off x="986303" y="641684"/>
            <a:ext cx="7204342" cy="4616115"/>
          </a:xfrm>
          <a:prstGeom prst="rect">
            <a:avLst/>
          </a:prstGeom>
          <a:ln w="57150">
            <a:solidFill>
              <a:schemeClr val="accent1">
                <a:lumMod val="50000"/>
              </a:schemeClr>
            </a:solidFill>
          </a:ln>
        </p:spPr>
      </p:pic>
      <p:sp>
        <p:nvSpPr>
          <p:cNvPr id="4" name="TextBox 3">
            <a:extLst>
              <a:ext uri="{FF2B5EF4-FFF2-40B4-BE49-F238E27FC236}">
                <a16:creationId xmlns:a16="http://schemas.microsoft.com/office/drawing/2014/main" id="{50F24E42-E193-452B-B56D-78463FD9B4EF}"/>
              </a:ext>
            </a:extLst>
          </p:cNvPr>
          <p:cNvSpPr txBox="1"/>
          <p:nvPr/>
        </p:nvSpPr>
        <p:spPr>
          <a:xfrm>
            <a:off x="1790700" y="5410200"/>
            <a:ext cx="5562600" cy="1077218"/>
          </a:xfrm>
          <a:prstGeom prst="rect">
            <a:avLst/>
          </a:prstGeom>
          <a:noFill/>
        </p:spPr>
        <p:txBody>
          <a:bodyPr wrap="square" rtlCol="0">
            <a:spAutoFit/>
          </a:bodyPr>
          <a:lstStyle/>
          <a:p>
            <a:r>
              <a:rPr lang="en-US" dirty="0"/>
              <a:t>Sir William Erskine and His Family</a:t>
            </a:r>
          </a:p>
          <a:p>
            <a:endParaRPr lang="en-US" dirty="0"/>
          </a:p>
          <a:p>
            <a:r>
              <a:rPr lang="en-US" sz="1400" dirty="0"/>
              <a:t>“Houses here look all the same to me, just wood,” answered General Agnew, perhaps more accustomed to castles.”</a:t>
            </a:r>
          </a:p>
        </p:txBody>
      </p:sp>
    </p:spTree>
    <p:extLst>
      <p:ext uri="{BB962C8B-B14F-4D97-AF65-F5344CB8AC3E}">
        <p14:creationId xmlns:p14="http://schemas.microsoft.com/office/powerpoint/2010/main" val="287319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3548E5-5A2D-4914-B509-74EEC4D08E86}"/>
              </a:ext>
            </a:extLst>
          </p:cNvPr>
          <p:cNvPicPr>
            <a:picLocks noChangeAspect="1"/>
          </p:cNvPicPr>
          <p:nvPr/>
        </p:nvPicPr>
        <p:blipFill>
          <a:blip r:embed="rId3"/>
          <a:stretch>
            <a:fillRect/>
          </a:stretch>
        </p:blipFill>
        <p:spPr>
          <a:xfrm>
            <a:off x="428151" y="304801"/>
            <a:ext cx="5667849" cy="4336148"/>
          </a:xfrm>
          <a:prstGeom prst="rect">
            <a:avLst/>
          </a:prstGeom>
          <a:solidFill>
            <a:schemeClr val="accent3">
              <a:lumMod val="60000"/>
              <a:lumOff val="40000"/>
            </a:schemeClr>
          </a:solidFill>
          <a:ln w="57150">
            <a:solidFill>
              <a:schemeClr val="accent1">
                <a:lumMod val="50000"/>
              </a:schemeClr>
            </a:solidFill>
          </a:ln>
        </p:spPr>
      </p:pic>
      <p:sp>
        <p:nvSpPr>
          <p:cNvPr id="5" name="TextBox 4">
            <a:extLst>
              <a:ext uri="{FF2B5EF4-FFF2-40B4-BE49-F238E27FC236}">
                <a16:creationId xmlns:a16="http://schemas.microsoft.com/office/drawing/2014/main" id="{E1D1DFFB-765A-4B05-A9E7-0FDBBAEBF872}"/>
              </a:ext>
            </a:extLst>
          </p:cNvPr>
          <p:cNvSpPr txBox="1"/>
          <p:nvPr/>
        </p:nvSpPr>
        <p:spPr>
          <a:xfrm>
            <a:off x="2971800" y="4724400"/>
            <a:ext cx="6902684" cy="2308324"/>
          </a:xfrm>
          <a:prstGeom prst="rect">
            <a:avLst/>
          </a:prstGeom>
          <a:noFill/>
        </p:spPr>
        <p:txBody>
          <a:bodyPr wrap="square" rtlCol="0">
            <a:spAutoFit/>
          </a:bodyPr>
          <a:lstStyle/>
          <a:p>
            <a:r>
              <a:rPr lang="en-US" sz="2400" dirty="0">
                <a:latin typeface="Chiller" panose="04020404031007020602" pitchFamily="82" charset="0"/>
              </a:rPr>
              <a:t>Home of Mr. Benjamin Knapp and Wife</a:t>
            </a:r>
          </a:p>
          <a:p>
            <a:r>
              <a:rPr lang="en-US" sz="2400" dirty="0">
                <a:latin typeface="Chiller" panose="04020404031007020602" pitchFamily="82" charset="0"/>
              </a:rPr>
              <a:t> Sarah, Mercy, Noah and Urania</a:t>
            </a:r>
          </a:p>
          <a:p>
            <a:endParaRPr lang="en-US" sz="2400" dirty="0">
              <a:latin typeface="Chiller" panose="04020404031007020602" pitchFamily="82" charset="0"/>
            </a:endParaRPr>
          </a:p>
          <a:p>
            <a:r>
              <a:rPr lang="en-US" sz="2400" dirty="0">
                <a:latin typeface="Chiller" panose="04020404031007020602" pitchFamily="82" charset="0"/>
              </a:rPr>
              <a:t>Corner of Barren Plain Road (now White Street)</a:t>
            </a:r>
          </a:p>
          <a:p>
            <a:r>
              <a:rPr lang="en-US" sz="2400" dirty="0">
                <a:latin typeface="Chiller" panose="04020404031007020602" pitchFamily="82" charset="0"/>
              </a:rPr>
              <a:t> at the Still River Bridge on Town Street (now Main Street)</a:t>
            </a:r>
          </a:p>
          <a:p>
            <a:endParaRPr lang="en-US" sz="2400" dirty="0">
              <a:latin typeface="Chiller" panose="04020404031007020602" pitchFamily="82" charset="0"/>
            </a:endParaRPr>
          </a:p>
        </p:txBody>
      </p:sp>
    </p:spTree>
    <p:extLst>
      <p:ext uri="{BB962C8B-B14F-4D97-AF65-F5344CB8AC3E}">
        <p14:creationId xmlns:p14="http://schemas.microsoft.com/office/powerpoint/2010/main" val="2084752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EE3E66EA-FCCD-4B7A-80C7-D354C70E2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75" y="888082"/>
            <a:ext cx="3338580" cy="2125527"/>
          </a:xfrm>
          <a:prstGeom prst="rect">
            <a:avLst/>
          </a:prstGeom>
          <a:ln w="38100">
            <a:solidFill>
              <a:srgbClr val="C00000"/>
            </a:solidFill>
          </a:ln>
        </p:spPr>
      </p:pic>
      <p:sp>
        <p:nvSpPr>
          <p:cNvPr id="4" name="TextBox 3">
            <a:extLst>
              <a:ext uri="{FF2B5EF4-FFF2-40B4-BE49-F238E27FC236}">
                <a16:creationId xmlns:a16="http://schemas.microsoft.com/office/drawing/2014/main" id="{3D157A7A-07FC-4CD2-B430-5B48103FBF41}"/>
              </a:ext>
            </a:extLst>
          </p:cNvPr>
          <p:cNvSpPr txBox="1"/>
          <p:nvPr/>
        </p:nvSpPr>
        <p:spPr>
          <a:xfrm>
            <a:off x="4343400" y="936010"/>
            <a:ext cx="3978982" cy="2492990"/>
          </a:xfrm>
          <a:prstGeom prst="rect">
            <a:avLst/>
          </a:prstGeom>
          <a:noFill/>
        </p:spPr>
        <p:txBody>
          <a:bodyPr wrap="square" rtlCol="0">
            <a:spAutoFit/>
          </a:bodyPr>
          <a:lstStyle/>
          <a:p>
            <a:r>
              <a:rPr lang="en-US" sz="2400" dirty="0">
                <a:latin typeface="Chiller" panose="04020404031007020602" pitchFamily="82" charset="0"/>
              </a:rPr>
              <a:t>Home of Nehemiah Dibble (</a:t>
            </a:r>
            <a:r>
              <a:rPr lang="en-US" sz="2400" dirty="0" err="1">
                <a:latin typeface="Chiller" panose="04020404031007020602" pitchFamily="82" charset="0"/>
              </a:rPr>
              <a:t>Dec’d</a:t>
            </a:r>
            <a:r>
              <a:rPr lang="en-US" sz="2400" dirty="0">
                <a:latin typeface="Chiller" panose="04020404031007020602" pitchFamily="82" charset="0"/>
              </a:rPr>
              <a:t>)</a:t>
            </a:r>
          </a:p>
          <a:p>
            <a:r>
              <a:rPr lang="en-US" sz="2400" dirty="0">
                <a:latin typeface="Chiller" panose="04020404031007020602" pitchFamily="82" charset="0"/>
              </a:rPr>
              <a:t>Residing there in 1777:</a:t>
            </a:r>
          </a:p>
          <a:p>
            <a:r>
              <a:rPr lang="en-US" sz="2400" dirty="0">
                <a:latin typeface="Chiller" panose="04020404031007020602" pitchFamily="82" charset="0"/>
              </a:rPr>
              <a:t>Mr. Joseph Dibble, son</a:t>
            </a:r>
          </a:p>
          <a:p>
            <a:endParaRPr lang="en-US" sz="2400" dirty="0">
              <a:latin typeface="Chiller" panose="04020404031007020602" pitchFamily="82" charset="0"/>
            </a:endParaRPr>
          </a:p>
          <a:p>
            <a:r>
              <a:rPr lang="en-US" sz="2400" dirty="0">
                <a:latin typeface="Chiller" panose="04020404031007020602" pitchFamily="82" charset="0"/>
              </a:rPr>
              <a:t>(or anyone else who comes along)</a:t>
            </a:r>
          </a:p>
          <a:p>
            <a:endParaRPr lang="en-US" dirty="0"/>
          </a:p>
          <a:p>
            <a:endParaRPr lang="en-US" dirty="0">
              <a:latin typeface="Chiller" panose="04020404031007020602" pitchFamily="82" charset="0"/>
            </a:endParaRPr>
          </a:p>
        </p:txBody>
      </p:sp>
      <p:sp>
        <p:nvSpPr>
          <p:cNvPr id="5" name="TextBox 4">
            <a:extLst>
              <a:ext uri="{FF2B5EF4-FFF2-40B4-BE49-F238E27FC236}">
                <a16:creationId xmlns:a16="http://schemas.microsoft.com/office/drawing/2014/main" id="{220159B3-5963-428C-B50A-A802047534F2}"/>
              </a:ext>
            </a:extLst>
          </p:cNvPr>
          <p:cNvSpPr txBox="1"/>
          <p:nvPr/>
        </p:nvSpPr>
        <p:spPr>
          <a:xfrm>
            <a:off x="228600" y="3414486"/>
            <a:ext cx="7986482" cy="2308324"/>
          </a:xfrm>
          <a:prstGeom prst="rect">
            <a:avLst/>
          </a:prstGeom>
          <a:noFill/>
        </p:spPr>
        <p:txBody>
          <a:bodyPr wrap="none" rtlCol="0">
            <a:spAutoFit/>
          </a:bodyPr>
          <a:lstStyle/>
          <a:p>
            <a:r>
              <a:rPr lang="en-US" sz="2400" dirty="0">
                <a:latin typeface="Chiller" panose="04020404031007020602" pitchFamily="82" charset="0"/>
              </a:rPr>
              <a:t>May 1. Went with Herrick and others to ketch Isaac Read, a Tory, that had broke </a:t>
            </a:r>
          </a:p>
          <a:p>
            <a:r>
              <a:rPr lang="en-US" sz="2400" dirty="0">
                <a:latin typeface="Chiller" panose="04020404031007020602" pitchFamily="82" charset="0"/>
              </a:rPr>
              <a:t>from guard at Fishkill], and just after the moon did rise they came, and we searched </a:t>
            </a:r>
          </a:p>
          <a:p>
            <a:r>
              <a:rPr lang="en-US" sz="2400" dirty="0">
                <a:latin typeface="Chiller" panose="04020404031007020602" pitchFamily="82" charset="0"/>
              </a:rPr>
              <a:t>the house but could not find him, and then we came to Joseph </a:t>
            </a:r>
            <a:r>
              <a:rPr lang="en-US" sz="2400" dirty="0" err="1">
                <a:latin typeface="Chiller" panose="04020404031007020602" pitchFamily="82" charset="0"/>
              </a:rPr>
              <a:t>Dibbel’s</a:t>
            </a:r>
            <a:r>
              <a:rPr lang="en-US" sz="2400" dirty="0">
                <a:latin typeface="Chiller" panose="04020404031007020602" pitchFamily="82" charset="0"/>
              </a:rPr>
              <a:t> and took him </a:t>
            </a:r>
          </a:p>
          <a:p>
            <a:r>
              <a:rPr lang="en-US" sz="2400" dirty="0">
                <a:latin typeface="Chiller" panose="04020404031007020602" pitchFamily="82" charset="0"/>
              </a:rPr>
              <a:t>and Daniel and searched two more houses and found nobody and then we came</a:t>
            </a:r>
          </a:p>
          <a:p>
            <a:r>
              <a:rPr lang="en-US" sz="2400" dirty="0">
                <a:latin typeface="Chiller" panose="04020404031007020602" pitchFamily="82" charset="0"/>
              </a:rPr>
              <a:t> back to Ezra </a:t>
            </a:r>
            <a:r>
              <a:rPr lang="en-US" sz="2400" dirty="0" err="1">
                <a:latin typeface="Chiller" panose="04020404031007020602" pitchFamily="82" charset="0"/>
              </a:rPr>
              <a:t>Dibbel’s</a:t>
            </a:r>
            <a:r>
              <a:rPr lang="en-US" sz="2400" dirty="0">
                <a:latin typeface="Chiller" panose="04020404031007020602" pitchFamily="82" charset="0"/>
              </a:rPr>
              <a:t> and had some West India, and then I with five others </a:t>
            </a:r>
          </a:p>
          <a:p>
            <a:r>
              <a:rPr lang="en-US" sz="2400" dirty="0">
                <a:latin typeface="Chiller" panose="04020404031007020602" pitchFamily="82" charset="0"/>
              </a:rPr>
              <a:t>did search Glover’s house and </a:t>
            </a:r>
            <a:r>
              <a:rPr lang="en-US" sz="2400" dirty="0" err="1">
                <a:latin typeface="Chiller" panose="04020404031007020602" pitchFamily="82" charset="0"/>
              </a:rPr>
              <a:t>Dibbel’s</a:t>
            </a:r>
            <a:r>
              <a:rPr lang="en-US" sz="2400" dirty="0">
                <a:latin typeface="Chiller" panose="04020404031007020602" pitchFamily="82" charset="0"/>
              </a:rPr>
              <a:t> Mill. </a:t>
            </a:r>
          </a:p>
        </p:txBody>
      </p:sp>
    </p:spTree>
    <p:extLst>
      <p:ext uri="{BB962C8B-B14F-4D97-AF65-F5344CB8AC3E}">
        <p14:creationId xmlns:p14="http://schemas.microsoft.com/office/powerpoint/2010/main" val="3484038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304800" y="533400"/>
            <a:ext cx="5486400" cy="5791200"/>
          </a:xfrm>
          <a:prstGeom prst="rect">
            <a:avLst/>
          </a:prstGeom>
          <a:noFill/>
          <a:ln w="57150">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a:extLst>
              <a:ext uri="{FF2B5EF4-FFF2-40B4-BE49-F238E27FC236}">
                <a16:creationId xmlns:a16="http://schemas.microsoft.com/office/drawing/2014/main" id="{4C22EDBE-F760-4007-94C0-42A35A2055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2070" y="1752600"/>
            <a:ext cx="2797130" cy="3352800"/>
          </a:xfrm>
          <a:prstGeom prst="rect">
            <a:avLst/>
          </a:prstGeom>
          <a:ln w="57150">
            <a:solidFill>
              <a:schemeClr val="accent1">
                <a:lumMod val="75000"/>
              </a:schemeClr>
            </a:solidFill>
          </a:ln>
        </p:spPr>
      </p:pic>
    </p:spTree>
    <p:extLst>
      <p:ext uri="{BB962C8B-B14F-4D97-AF65-F5344CB8AC3E}">
        <p14:creationId xmlns:p14="http://schemas.microsoft.com/office/powerpoint/2010/main" val="2754226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2633" y="838200"/>
            <a:ext cx="7718734" cy="5718059"/>
          </a:xfrm>
          <a:prstGeom prst="rect">
            <a:avLst/>
          </a:prstGeom>
          <a:solidFill>
            <a:schemeClr val="accent2"/>
          </a:solidFill>
          <a:ln w="57150">
            <a:solidFill>
              <a:srgbClr val="C00000"/>
            </a:solidFill>
            <a:miter lim="800000"/>
            <a:headEnd/>
            <a:tailEnd/>
          </a:ln>
        </p:spPr>
      </p:pic>
      <p:sp>
        <p:nvSpPr>
          <p:cNvPr id="2" name="TextBox 1">
            <a:extLst>
              <a:ext uri="{FF2B5EF4-FFF2-40B4-BE49-F238E27FC236}">
                <a16:creationId xmlns:a16="http://schemas.microsoft.com/office/drawing/2014/main" id="{C1EB109D-23AD-45B7-ABEA-6B99B4F83345}"/>
              </a:ext>
            </a:extLst>
          </p:cNvPr>
          <p:cNvSpPr txBox="1"/>
          <p:nvPr/>
        </p:nvSpPr>
        <p:spPr>
          <a:xfrm>
            <a:off x="3124200" y="31918"/>
            <a:ext cx="2667000" cy="1200329"/>
          </a:xfrm>
          <a:prstGeom prst="rect">
            <a:avLst/>
          </a:prstGeom>
          <a:noFill/>
        </p:spPr>
        <p:txBody>
          <a:bodyPr wrap="square" rtlCol="0">
            <a:spAutoFit/>
          </a:bodyPr>
          <a:lstStyle/>
          <a:p>
            <a:r>
              <a:rPr lang="en-US" sz="5400" b="1" dirty="0">
                <a:solidFill>
                  <a:srgbClr val="FFFF00"/>
                </a:solidFill>
                <a:effectLst>
                  <a:outerShdw blurRad="38100" dist="38100" dir="2700000" algn="tl">
                    <a:srgbClr val="000000">
                      <a:alpha val="43137"/>
                    </a:srgbClr>
                  </a:outerShdw>
                </a:effectLst>
                <a:latin typeface="Chiller" panose="04020404031007020602" pitchFamily="82" charset="0"/>
              </a:rPr>
              <a:t>Smallpox</a:t>
            </a:r>
          </a:p>
          <a:p>
            <a:endParaRPr lang="en-US" dirty="0"/>
          </a:p>
        </p:txBody>
      </p:sp>
    </p:spTree>
    <p:extLst>
      <p:ext uri="{BB962C8B-B14F-4D97-AF65-F5344CB8AC3E}">
        <p14:creationId xmlns:p14="http://schemas.microsoft.com/office/powerpoint/2010/main" val="2222202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57200" y="622218"/>
            <a:ext cx="8262357" cy="5854782"/>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61934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24613" y="831185"/>
            <a:ext cx="8694774" cy="2585323"/>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a:extLst>
              <a:ext uri="{FF2B5EF4-FFF2-40B4-BE49-F238E27FC236}">
                <a16:creationId xmlns:a16="http://schemas.microsoft.com/office/drawing/2014/main" id="{87926243-2199-4D3B-AE40-186430DE9FBD}"/>
              </a:ext>
            </a:extLst>
          </p:cNvPr>
          <p:cNvSpPr txBox="1"/>
          <p:nvPr/>
        </p:nvSpPr>
        <p:spPr>
          <a:xfrm>
            <a:off x="1257300" y="3581400"/>
            <a:ext cx="6629400" cy="3231654"/>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In 1777, more than one hundred thousand people in North America died as a result of smallpox epidemics. </a:t>
            </a:r>
          </a:p>
          <a:p>
            <a:r>
              <a:rPr lang="en-US" sz="2400" b="1" dirty="0">
                <a:effectLst>
                  <a:outerShdw blurRad="38100" dist="38100" dir="2700000" algn="tl">
                    <a:srgbClr val="000000">
                      <a:alpha val="43137"/>
                    </a:srgbClr>
                  </a:outerShdw>
                </a:effectLst>
              </a:rPr>
              <a:t>Washington made the controversial decision to have his soldiers inoculated in February of ’77. In March, the military hospital in Danbury opened.</a:t>
            </a:r>
          </a:p>
          <a:p>
            <a:endParaRPr lang="en-US" b="1" dirty="0">
              <a:solidFill>
                <a:srgbClr val="FF0000"/>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400994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4">
                    <a14:imgEffect>
                      <a14:artisticMosiaicBubbles trans="27000"/>
                    </a14:imgEffect>
                  </a14:imgLayer>
                </a14:imgProps>
              </a:ext>
            </a:extLst>
          </a:blip>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E1E8E5-A848-4F1B-9BFE-C969FE2F1F61}"/>
              </a:ext>
            </a:extLst>
          </p:cNvPr>
          <p:cNvSpPr txBox="1"/>
          <p:nvPr/>
        </p:nvSpPr>
        <p:spPr>
          <a:xfrm>
            <a:off x="685800" y="762000"/>
            <a:ext cx="184731" cy="923330"/>
          </a:xfrm>
          <a:prstGeom prst="rect">
            <a:avLst/>
          </a:prstGeom>
          <a:noFill/>
        </p:spPr>
        <p:txBody>
          <a:bodyPr wrap="none" rtlCol="0">
            <a:spAutoFit/>
          </a:bodyPr>
          <a:lstStyle/>
          <a:p>
            <a:endParaRPr lang="en-US" dirty="0"/>
          </a:p>
          <a:p>
            <a:endParaRPr lang="en-US" dirty="0"/>
          </a:p>
          <a:p>
            <a:endParaRPr lang="en-US" dirty="0"/>
          </a:p>
        </p:txBody>
      </p:sp>
      <p:pic>
        <p:nvPicPr>
          <p:cNvPr id="4" name="Picture 3" descr="A ship in a body of water&#10;&#10;Description automatically generated">
            <a:extLst>
              <a:ext uri="{FF2B5EF4-FFF2-40B4-BE49-F238E27FC236}">
                <a16:creationId xmlns:a16="http://schemas.microsoft.com/office/drawing/2014/main" id="{43A5D9D9-1EB3-4F42-9F5C-92E6FF42AF5D}"/>
              </a:ext>
            </a:extLst>
          </p:cNvPr>
          <p:cNvPicPr>
            <a:picLocks noChangeAspect="1"/>
          </p:cNvPicPr>
          <p:nvPr/>
        </p:nvPicPr>
        <p:blipFill rotWithShape="1">
          <a:blip r:embed="rId5">
            <a:duotone>
              <a:prstClr val="black"/>
              <a:schemeClr val="accent3">
                <a:tint val="45000"/>
                <a:satMod val="400000"/>
              </a:schemeClr>
            </a:duotone>
            <a:extLst>
              <a:ext uri="{BEBA8EAE-BF5A-486C-A8C5-ECC9F3942E4B}">
                <a14:imgProps xmlns:a14="http://schemas.microsoft.com/office/drawing/2010/main">
                  <a14:imgLayer r:embed="rId6">
                    <a14:imgEffect>
                      <a14:artisticFilmGrain trans="44000"/>
                    </a14:imgEffect>
                  </a14:imgLayer>
                </a14:imgProps>
              </a:ext>
              <a:ext uri="{28A0092B-C50C-407E-A947-70E740481C1C}">
                <a14:useLocalDpi xmlns:a14="http://schemas.microsoft.com/office/drawing/2010/main" val="0"/>
              </a:ext>
            </a:extLst>
          </a:blip>
          <a:srcRect t="-5434" b="5434"/>
          <a:stretch/>
        </p:blipFill>
        <p:spPr>
          <a:xfrm>
            <a:off x="685801" y="2476140"/>
            <a:ext cx="7799016" cy="3906880"/>
          </a:xfrm>
          <a:prstGeom prst="rect">
            <a:avLst/>
          </a:prstGeom>
          <a:effectLst>
            <a:glow rad="101600">
              <a:schemeClr val="accent4">
                <a:satMod val="175000"/>
                <a:alpha val="40000"/>
              </a:schemeClr>
            </a:glow>
          </a:effectLst>
        </p:spPr>
      </p:pic>
      <p:sp>
        <p:nvSpPr>
          <p:cNvPr id="7" name="TextBox 6">
            <a:extLst>
              <a:ext uri="{FF2B5EF4-FFF2-40B4-BE49-F238E27FC236}">
                <a16:creationId xmlns:a16="http://schemas.microsoft.com/office/drawing/2014/main" id="{BD566F0E-9664-4162-8BAD-652A292CCF00}"/>
              </a:ext>
            </a:extLst>
          </p:cNvPr>
          <p:cNvSpPr txBox="1"/>
          <p:nvPr/>
        </p:nvSpPr>
        <p:spPr>
          <a:xfrm>
            <a:off x="533400" y="474980"/>
            <a:ext cx="7511468" cy="2092881"/>
          </a:xfrm>
          <a:prstGeom prst="rect">
            <a:avLst/>
          </a:prstGeom>
          <a:noFill/>
        </p:spPr>
        <p:txBody>
          <a:bodyPr wrap="square" rtlCol="0">
            <a:spAutoFit/>
          </a:bodyPr>
          <a:lstStyle/>
          <a:p>
            <a:endParaRPr lang="en-US" dirty="0"/>
          </a:p>
          <a:p>
            <a:r>
              <a:rPr lang="en-US" sz="2800" b="1" dirty="0">
                <a:latin typeface="Chiller" panose="04020404031007020602" pitchFamily="82" charset="0"/>
              </a:rPr>
              <a:t>Some estimate 18,000 soldiers, sailors AND hapless civilians were liquidated on the infamous British prison ships and in New York prisons - against 4,300 killed in the American armed forces during the entire war. </a:t>
            </a:r>
            <a:endParaRPr lang="en-US" sz="2400" b="1" dirty="0">
              <a:latin typeface="Chiller" panose="04020404031007020602" pitchFamily="82" charset="0"/>
            </a:endParaRPr>
          </a:p>
        </p:txBody>
      </p:sp>
    </p:spTree>
    <p:extLst>
      <p:ext uri="{BB962C8B-B14F-4D97-AF65-F5344CB8AC3E}">
        <p14:creationId xmlns:p14="http://schemas.microsoft.com/office/powerpoint/2010/main" val="2823053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2BE6C1C-C6D6-4F46-A400-2AEDDD36C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A37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AC96D48-271F-4AAA-BB71-00B6BF1E4EF5}"/>
              </a:ext>
            </a:extLst>
          </p:cNvPr>
          <p:cNvPicPr>
            <a:picLocks noChangeAspect="1"/>
          </p:cNvPicPr>
          <p:nvPr/>
        </p:nvPicPr>
        <p:blipFill rotWithShape="1">
          <a:blip r:embed="rId3">
            <a:extLst>
              <a:ext uri="{28A0092B-C50C-407E-A947-70E740481C1C}">
                <a14:useLocalDpi xmlns:a14="http://schemas.microsoft.com/office/drawing/2010/main" val="0"/>
              </a:ext>
            </a:extLst>
          </a:blip>
          <a:srcRect l="3204" r="5040" b="-1"/>
          <a:stretch/>
        </p:blipFill>
        <p:spPr>
          <a:xfrm>
            <a:off x="-1905000" y="-990600"/>
            <a:ext cx="11541773" cy="7998562"/>
          </a:xfrm>
          <a:prstGeom prst="rect">
            <a:avLst/>
          </a:prstGeom>
        </p:spPr>
      </p:pic>
      <p:sp>
        <p:nvSpPr>
          <p:cNvPr id="6" name="Rectangle 9">
            <a:extLst>
              <a:ext uri="{FF2B5EF4-FFF2-40B4-BE49-F238E27FC236}">
                <a16:creationId xmlns:a16="http://schemas.microsoft.com/office/drawing/2014/main" id="{06694754-4001-4052-AE70-BC6938E73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D145609-BCE1-4E5C-9645-460E2DBFE170}"/>
              </a:ext>
            </a:extLst>
          </p:cNvPr>
          <p:cNvSpPr txBox="1"/>
          <p:nvPr/>
        </p:nvSpPr>
        <p:spPr>
          <a:xfrm>
            <a:off x="-1600200" y="-1905000"/>
            <a:ext cx="23104402" cy="369332"/>
          </a:xfrm>
          <a:prstGeom prst="rect">
            <a:avLst/>
          </a:prstGeom>
          <a:noFill/>
        </p:spPr>
        <p:txBody>
          <a:bodyPr wrap="none" rtlCol="0">
            <a:spAutoFit/>
          </a:bodyPr>
          <a:lstStyle/>
          <a:p>
            <a:r>
              <a:rPr lang="en-US" dirty="0"/>
              <a:t>(Of the 2700 men taken captive at Fort Washington in November 1776, 1100 died over the winter and another 900 on the way home after they were let go – an effective mortality rate of almost 75 percent.)</a:t>
            </a:r>
          </a:p>
        </p:txBody>
      </p:sp>
      <p:sp>
        <p:nvSpPr>
          <p:cNvPr id="2" name="TextBox 1">
            <a:extLst>
              <a:ext uri="{FF2B5EF4-FFF2-40B4-BE49-F238E27FC236}">
                <a16:creationId xmlns:a16="http://schemas.microsoft.com/office/drawing/2014/main" id="{2151D0C6-41C1-4553-9391-E2081C3C0B93}"/>
              </a:ext>
            </a:extLst>
          </p:cNvPr>
          <p:cNvSpPr txBox="1"/>
          <p:nvPr/>
        </p:nvSpPr>
        <p:spPr>
          <a:xfrm>
            <a:off x="849275" y="843677"/>
            <a:ext cx="7176965" cy="3693319"/>
          </a:xfrm>
          <a:prstGeom prst="rect">
            <a:avLst/>
          </a:prstGeom>
          <a:noFill/>
        </p:spPr>
        <p:txBody>
          <a:bodyPr wrap="none" rtlCol="0">
            <a:spAutoFit/>
          </a:bodyPr>
          <a:lstStyle/>
          <a:p>
            <a:r>
              <a:rPr lang="en-US" sz="2400" b="1" dirty="0">
                <a:solidFill>
                  <a:schemeClr val="accent2">
                    <a:lumMod val="50000"/>
                  </a:schemeClr>
                </a:solidFill>
                <a:latin typeface="Chiller" panose="04020404031007020602" pitchFamily="82" charset="0"/>
              </a:rPr>
              <a:t>                    </a:t>
            </a:r>
          </a:p>
          <a:p>
            <a:r>
              <a:rPr lang="en-US" sz="2400" b="1" dirty="0">
                <a:solidFill>
                  <a:schemeClr val="accent2">
                    <a:lumMod val="50000"/>
                  </a:schemeClr>
                </a:solidFill>
                <a:latin typeface="Chiller" panose="04020404031007020602" pitchFamily="82" charset="0"/>
              </a:rPr>
              <a:t>Of the 2700 men taken captive at Fort Washington in November 1776, </a:t>
            </a:r>
          </a:p>
          <a:p>
            <a:r>
              <a:rPr lang="en-US" sz="2400" b="1" dirty="0">
                <a:solidFill>
                  <a:schemeClr val="accent2">
                    <a:lumMod val="50000"/>
                  </a:schemeClr>
                </a:solidFill>
                <a:latin typeface="Chiller" panose="04020404031007020602" pitchFamily="82" charset="0"/>
              </a:rPr>
              <a:t>1100 died over the winter and another 900 on the way home after release</a:t>
            </a:r>
          </a:p>
          <a:p>
            <a:r>
              <a:rPr lang="en-US" sz="2400" b="1" dirty="0">
                <a:solidFill>
                  <a:schemeClr val="accent2">
                    <a:lumMod val="50000"/>
                  </a:schemeClr>
                </a:solidFill>
                <a:latin typeface="Chiller" panose="04020404031007020602" pitchFamily="82" charset="0"/>
              </a:rPr>
              <a:t>– a mortality rate of almost 75 percent. The mortality rate at Andersonville</a:t>
            </a:r>
          </a:p>
          <a:p>
            <a:r>
              <a:rPr lang="en-US" sz="2400" b="1" dirty="0">
                <a:solidFill>
                  <a:schemeClr val="accent2">
                    <a:lumMod val="50000"/>
                  </a:schemeClr>
                </a:solidFill>
                <a:latin typeface="Chiller" panose="04020404031007020602" pitchFamily="82" charset="0"/>
              </a:rPr>
              <a:t> was around 35%. Of the 19 Danbury men captured, the survivors were 3.</a:t>
            </a:r>
          </a:p>
          <a:p>
            <a:r>
              <a:rPr lang="en-US" sz="2400" b="1" dirty="0">
                <a:solidFill>
                  <a:schemeClr val="bg1"/>
                </a:solidFill>
                <a:latin typeface="Chiller" panose="04020404031007020602" pitchFamily="82" charset="0"/>
              </a:rPr>
              <a:t>             </a:t>
            </a:r>
            <a:r>
              <a:rPr lang="en-US" sz="2400" b="1" dirty="0">
                <a:solidFill>
                  <a:schemeClr val="accent2">
                    <a:lumMod val="50000"/>
                  </a:schemeClr>
                </a:solidFill>
                <a:latin typeface="Chiller" panose="04020404031007020602" pitchFamily="82" charset="0"/>
              </a:rPr>
              <a:t>An observer reported the Long Island shore as</a:t>
            </a:r>
          </a:p>
          <a:p>
            <a:r>
              <a:rPr lang="en-US" sz="2400" b="1" dirty="0">
                <a:solidFill>
                  <a:schemeClr val="accent2">
                    <a:lumMod val="50000"/>
                  </a:schemeClr>
                </a:solidFill>
                <a:latin typeface="Chiller" panose="04020404031007020602" pitchFamily="82" charset="0"/>
              </a:rPr>
              <a:t>                     “skulls lying as thick as pumpkins </a:t>
            </a:r>
          </a:p>
          <a:p>
            <a:r>
              <a:rPr lang="en-US" sz="2400" b="1" dirty="0">
                <a:solidFill>
                  <a:schemeClr val="accent2">
                    <a:lumMod val="50000"/>
                  </a:schemeClr>
                </a:solidFill>
                <a:latin typeface="Chiller" panose="04020404031007020602" pitchFamily="82" charset="0"/>
              </a:rPr>
              <a:t>                       in an autumn cornfield." </a:t>
            </a:r>
          </a:p>
          <a:p>
            <a:endParaRPr lang="en-US" sz="2400" b="1" dirty="0">
              <a:solidFill>
                <a:schemeClr val="accent2">
                  <a:lumMod val="50000"/>
                </a:schemeClr>
              </a:solidFill>
              <a:latin typeface="Chiller" panose="04020404031007020602" pitchFamily="82" charset="0"/>
            </a:endParaRPr>
          </a:p>
          <a:p>
            <a:endParaRPr lang="en-US" dirty="0">
              <a:solidFill>
                <a:schemeClr val="accent2">
                  <a:lumMod val="50000"/>
                </a:schemeClr>
              </a:solidFill>
            </a:endParaRPr>
          </a:p>
        </p:txBody>
      </p:sp>
    </p:spTree>
    <p:extLst>
      <p:ext uri="{BB962C8B-B14F-4D97-AF65-F5344CB8AC3E}">
        <p14:creationId xmlns:p14="http://schemas.microsoft.com/office/powerpoint/2010/main" val="2623598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41C456-EF70-44F3-856E-CB3A91A66F23}"/>
              </a:ext>
            </a:extLst>
          </p:cNvPr>
          <p:cNvSpPr txBox="1"/>
          <p:nvPr/>
        </p:nvSpPr>
        <p:spPr>
          <a:xfrm>
            <a:off x="838200" y="609600"/>
            <a:ext cx="7696200" cy="4485843"/>
          </a:xfrm>
          <a:prstGeom prst="rect">
            <a:avLst/>
          </a:prstGeom>
          <a:noFill/>
          <a:ln w="57150">
            <a:solidFill>
              <a:schemeClr val="accent1">
                <a:lumMod val="50000"/>
              </a:schemeClr>
            </a:solidFill>
          </a:ln>
        </p:spPr>
        <p:txBody>
          <a:bodyPr wrap="square" rtlCol="0">
            <a:spAutoFit/>
          </a:bodyPr>
          <a:lstStyle/>
          <a:p>
            <a:br>
              <a:rPr lang="en-US" sz="1100" b="1" dirty="0"/>
            </a:br>
            <a:r>
              <a:rPr lang="en-US" sz="1100" b="1" dirty="0"/>
              <a:t>    </a:t>
            </a:r>
            <a:r>
              <a:rPr lang="en-US" sz="1600" b="1" dirty="0"/>
              <a:t>Brigadier General Samuel Holden Parsons,  22 April 1777</a:t>
            </a:r>
          </a:p>
          <a:p>
            <a:endParaRPr lang="en-US" sz="1600" b="1" dirty="0"/>
          </a:p>
          <a:p>
            <a:r>
              <a:rPr lang="en-US" sz="1600" b="1" dirty="0"/>
              <a:t>    To General George Washington</a:t>
            </a:r>
          </a:p>
          <a:p>
            <a:endParaRPr lang="en-US" sz="1050" dirty="0"/>
          </a:p>
          <a:p>
            <a:r>
              <a:rPr lang="en-US" sz="2400" dirty="0">
                <a:latin typeface="Chiller" panose="04020404031007020602" pitchFamily="82" charset="0"/>
              </a:rPr>
              <a:t>  </a:t>
            </a:r>
            <a:r>
              <a:rPr lang="en-US" sz="2400" b="1" dirty="0">
                <a:latin typeface="Chiller" panose="04020404031007020602" pitchFamily="82" charset="0"/>
              </a:rPr>
              <a:t>Sir:</a:t>
            </a:r>
          </a:p>
          <a:p>
            <a:br>
              <a:rPr lang="en-US" sz="2400" b="1" dirty="0">
                <a:latin typeface="Chiller" panose="04020404031007020602" pitchFamily="82" charset="0"/>
              </a:rPr>
            </a:br>
            <a:r>
              <a:rPr lang="en-US" sz="2400" b="1" dirty="0">
                <a:latin typeface="Chiller" panose="04020404031007020602" pitchFamily="82" charset="0"/>
              </a:rPr>
              <a:t>  The Detachments marched from the several Regiments in this State </a:t>
            </a:r>
          </a:p>
          <a:p>
            <a:r>
              <a:rPr lang="en-US" sz="2400" b="1" dirty="0">
                <a:latin typeface="Chiller" panose="04020404031007020602" pitchFamily="82" charset="0"/>
              </a:rPr>
              <a:t>  are less than I expected owing to a Variety of unforeseen Accidents—</a:t>
            </a:r>
          </a:p>
          <a:p>
            <a:br>
              <a:rPr lang="en-US" sz="2400" b="1" dirty="0">
                <a:latin typeface="Chiller" panose="04020404031007020602" pitchFamily="82" charset="0"/>
              </a:rPr>
            </a:br>
            <a:r>
              <a:rPr lang="en-US" sz="2400" b="1" dirty="0">
                <a:latin typeface="Chiller" panose="04020404031007020602" pitchFamily="82" charset="0"/>
              </a:rPr>
              <a:t>  I have heard Nothing from your Excellency since the 3d of April; </a:t>
            </a:r>
          </a:p>
          <a:p>
            <a:endParaRPr lang="en-US" sz="2400" b="1" dirty="0">
              <a:latin typeface="Chiller" panose="04020404031007020602" pitchFamily="82" charset="0"/>
            </a:endParaRPr>
          </a:p>
          <a:p>
            <a:r>
              <a:rPr lang="en-US" sz="2400" b="1" dirty="0">
                <a:latin typeface="Chiller" panose="04020404031007020602" pitchFamily="82" charset="0"/>
              </a:rPr>
              <a:t>  I should be glad to receive your Excellency’s Directions about clothing</a:t>
            </a:r>
          </a:p>
          <a:p>
            <a:r>
              <a:rPr lang="en-US" sz="2400" b="1" dirty="0">
                <a:latin typeface="Chiller" panose="04020404031007020602" pitchFamily="82" charset="0"/>
              </a:rPr>
              <a:t>   the Troops…</a:t>
            </a:r>
          </a:p>
        </p:txBody>
      </p:sp>
    </p:spTree>
    <p:extLst>
      <p:ext uri="{BB962C8B-B14F-4D97-AF65-F5344CB8AC3E}">
        <p14:creationId xmlns:p14="http://schemas.microsoft.com/office/powerpoint/2010/main" val="2208172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0A5210-2F29-4D85-A400-9C79B13FC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611BBE-2B4A-4DA2-B8A9-CD877B876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oat, photo, sky&#10;&#10;Description automatically generated">
            <a:extLst>
              <a:ext uri="{FF2B5EF4-FFF2-40B4-BE49-F238E27FC236}">
                <a16:creationId xmlns:a16="http://schemas.microsoft.com/office/drawing/2014/main" id="{FBA3FC16-8A23-4E0C-860B-077C790EF45B}"/>
              </a:ext>
            </a:extLst>
          </p:cNvPr>
          <p:cNvPicPr>
            <a:picLocks noChangeAspect="1"/>
          </p:cNvPicPr>
          <p:nvPr/>
        </p:nvPicPr>
        <p:blipFill rotWithShape="1">
          <a:blip r:embed="rId4">
            <a:duotone>
              <a:prstClr val="black"/>
              <a:schemeClr val="accent3">
                <a:tint val="45000"/>
                <a:satMod val="400000"/>
              </a:schemeClr>
            </a:duotone>
            <a:extLst>
              <a:ext uri="{28A0092B-C50C-407E-A947-70E740481C1C}">
                <a14:useLocalDpi xmlns:a14="http://schemas.microsoft.com/office/drawing/2010/main" val="0"/>
              </a:ext>
            </a:extLst>
          </a:blip>
          <a:srcRect t="24282" r="2" b="10499"/>
          <a:stretch/>
        </p:blipFill>
        <p:spPr>
          <a:xfrm>
            <a:off x="482600" y="643467"/>
            <a:ext cx="8178799" cy="5571066"/>
          </a:xfrm>
          <a:prstGeom prst="rect">
            <a:avLst/>
          </a:prstGeom>
          <a:effectLst>
            <a:glow rad="127000">
              <a:srgbClr val="C00000"/>
            </a:glow>
          </a:effectLst>
        </p:spPr>
      </p:pic>
      <p:sp>
        <p:nvSpPr>
          <p:cNvPr id="12" name="Rectangle 11">
            <a:extLst>
              <a:ext uri="{FF2B5EF4-FFF2-40B4-BE49-F238E27FC236}">
                <a16:creationId xmlns:a16="http://schemas.microsoft.com/office/drawing/2014/main" id="{91091950-5655-45D2-858E-FE8CBE07C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56375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table&#10;&#10;Description automatically generated">
            <a:extLst>
              <a:ext uri="{FF2B5EF4-FFF2-40B4-BE49-F238E27FC236}">
                <a16:creationId xmlns:a16="http://schemas.microsoft.com/office/drawing/2014/main" id="{B1878C91-4BB8-46E8-B6FE-801575E15878}"/>
              </a:ext>
            </a:extLst>
          </p:cNvPr>
          <p:cNvPicPr>
            <a:picLocks noChangeAspect="1"/>
          </p:cNvPicPr>
          <p:nvPr/>
        </p:nvPicPr>
        <p:blipFill rotWithShape="1">
          <a:blip r:embed="rId3">
            <a:extLst>
              <a:ext uri="{28A0092B-C50C-407E-A947-70E740481C1C}">
                <a14:useLocalDpi xmlns:a14="http://schemas.microsoft.com/office/drawing/2010/main" val="0"/>
              </a:ext>
            </a:extLst>
          </a:blip>
          <a:srcRect t="-15935" b="15853"/>
          <a:stretch/>
        </p:blipFill>
        <p:spPr>
          <a:xfrm>
            <a:off x="1447800" y="-152400"/>
            <a:ext cx="5714619" cy="3291840"/>
          </a:xfrm>
          <a:prstGeom prst="rect">
            <a:avLst/>
          </a:prstGeom>
        </p:spPr>
      </p:pic>
      <p:sp>
        <p:nvSpPr>
          <p:cNvPr id="2" name="TextBox 1">
            <a:extLst>
              <a:ext uri="{FF2B5EF4-FFF2-40B4-BE49-F238E27FC236}">
                <a16:creationId xmlns:a16="http://schemas.microsoft.com/office/drawing/2014/main" id="{DABE19D7-5DE9-4A76-8D28-EF2159767B4D}"/>
              </a:ext>
            </a:extLst>
          </p:cNvPr>
          <p:cNvSpPr txBox="1"/>
          <p:nvPr/>
        </p:nvSpPr>
        <p:spPr>
          <a:xfrm>
            <a:off x="342709" y="4023361"/>
            <a:ext cx="8229600" cy="369332"/>
          </a:xfrm>
          <a:prstGeom prst="rect">
            <a:avLst/>
          </a:prstGeom>
          <a:noFill/>
        </p:spPr>
        <p:txBody>
          <a:bodyPr wrap="square" rtlCol="0">
            <a:spAutoFit/>
          </a:bodyPr>
          <a:lstStyle/>
          <a:p>
            <a:r>
              <a:rPr lang="en-US" dirty="0"/>
              <a:t> </a:t>
            </a:r>
          </a:p>
        </p:txBody>
      </p:sp>
      <p:sp>
        <p:nvSpPr>
          <p:cNvPr id="5" name="TextBox 4">
            <a:extLst>
              <a:ext uri="{FF2B5EF4-FFF2-40B4-BE49-F238E27FC236}">
                <a16:creationId xmlns:a16="http://schemas.microsoft.com/office/drawing/2014/main" id="{689D9598-81E0-4A22-BD78-9EC950180B49}"/>
              </a:ext>
            </a:extLst>
          </p:cNvPr>
          <p:cNvSpPr txBox="1"/>
          <p:nvPr/>
        </p:nvSpPr>
        <p:spPr>
          <a:xfrm>
            <a:off x="762000" y="3139440"/>
            <a:ext cx="7810309" cy="3139321"/>
          </a:xfrm>
          <a:prstGeom prst="rect">
            <a:avLst/>
          </a:prstGeom>
          <a:noFill/>
        </p:spPr>
        <p:txBody>
          <a:bodyPr wrap="square" rtlCol="0">
            <a:spAutoFit/>
          </a:bodyPr>
          <a:lstStyle/>
          <a:p>
            <a:r>
              <a:rPr lang="en-US" sz="3600" b="1" dirty="0">
                <a:latin typeface="Chiller" panose="04020404031007020602" pitchFamily="82" charset="0"/>
              </a:rPr>
              <a:t>Eventually, "near twenty hogsheads full of bones were collected by the indefatigable industry of John Jackson, </a:t>
            </a:r>
            <a:r>
              <a:rPr lang="en-US" sz="3600" b="1" dirty="0" err="1">
                <a:latin typeface="Chiller" panose="04020404031007020602" pitchFamily="82" charset="0"/>
              </a:rPr>
              <a:t>esq.</a:t>
            </a:r>
            <a:r>
              <a:rPr lang="en-US" sz="3600" b="1" dirty="0">
                <a:latin typeface="Chiller" panose="04020404031007020602" pitchFamily="82" charset="0"/>
              </a:rPr>
              <a:t>”</a:t>
            </a:r>
          </a:p>
          <a:p>
            <a:r>
              <a:rPr lang="en-US" sz="3600" b="1" dirty="0">
                <a:latin typeface="Chiller" panose="04020404031007020602" pitchFamily="82" charset="0"/>
              </a:rPr>
              <a:t>In 1808, the remains of the prison ship martyrs were buried in a tomb near the Brooklyn Navy Yard.</a:t>
            </a:r>
          </a:p>
          <a:p>
            <a:endParaRPr lang="en-US" dirty="0"/>
          </a:p>
        </p:txBody>
      </p:sp>
    </p:spTree>
    <p:extLst>
      <p:ext uri="{BB962C8B-B14F-4D97-AF65-F5344CB8AC3E}">
        <p14:creationId xmlns:p14="http://schemas.microsoft.com/office/powerpoint/2010/main" val="2692601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F0D61A-49AE-49ED-841D-759E73EB2C0A}"/>
              </a:ext>
            </a:extLst>
          </p:cNvPr>
          <p:cNvSpPr txBox="1"/>
          <p:nvPr/>
        </p:nvSpPr>
        <p:spPr>
          <a:xfrm>
            <a:off x="2743200" y="1981200"/>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88D8D47D-88B3-4BA5-AC1E-FB7A4FC2B0FA}"/>
              </a:ext>
            </a:extLst>
          </p:cNvPr>
          <p:cNvSpPr txBox="1"/>
          <p:nvPr/>
        </p:nvSpPr>
        <p:spPr>
          <a:xfrm>
            <a:off x="3048000" y="1219200"/>
            <a:ext cx="914400" cy="914400"/>
          </a:xfrm>
          <a:prstGeom prst="rect">
            <a:avLst/>
          </a:prstGeom>
          <a:noFill/>
        </p:spPr>
        <p:txBody>
          <a:bodyPr wrap="square" rtlCol="0">
            <a:spAutoFit/>
          </a:bodyPr>
          <a:lstStyle/>
          <a:p>
            <a:endParaRPr lang="en-US" dirty="0"/>
          </a:p>
        </p:txBody>
      </p:sp>
      <p:sp>
        <p:nvSpPr>
          <p:cNvPr id="3" name="Oval 2">
            <a:extLst>
              <a:ext uri="{FF2B5EF4-FFF2-40B4-BE49-F238E27FC236}">
                <a16:creationId xmlns:a16="http://schemas.microsoft.com/office/drawing/2014/main" id="{40798464-FA77-4542-AC3B-2D7A9A8A9CCF}"/>
              </a:ext>
            </a:extLst>
          </p:cNvPr>
          <p:cNvSpPr/>
          <p:nvPr/>
        </p:nvSpPr>
        <p:spPr>
          <a:xfrm>
            <a:off x="533400" y="4216179"/>
            <a:ext cx="8077200" cy="2585323"/>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514B5C4-3893-44EE-9F14-5DCBF67A3AD9}"/>
              </a:ext>
            </a:extLst>
          </p:cNvPr>
          <p:cNvPicPr>
            <a:picLocks noChangeAspect="1"/>
          </p:cNvPicPr>
          <p:nvPr/>
        </p:nvPicPr>
        <p:blipFill>
          <a:blip r:embed="rId3"/>
          <a:stretch>
            <a:fillRect/>
          </a:stretch>
        </p:blipFill>
        <p:spPr>
          <a:xfrm>
            <a:off x="339910" y="548467"/>
            <a:ext cx="8464180" cy="4404533"/>
          </a:xfrm>
          <a:prstGeom prst="rect">
            <a:avLst/>
          </a:prstGeom>
        </p:spPr>
      </p:pic>
      <p:sp>
        <p:nvSpPr>
          <p:cNvPr id="7" name="TextBox 6">
            <a:extLst>
              <a:ext uri="{FF2B5EF4-FFF2-40B4-BE49-F238E27FC236}">
                <a16:creationId xmlns:a16="http://schemas.microsoft.com/office/drawing/2014/main" id="{C9E52E81-09F2-4B90-B199-4EE5F89677CD}"/>
              </a:ext>
            </a:extLst>
          </p:cNvPr>
          <p:cNvSpPr txBox="1"/>
          <p:nvPr/>
        </p:nvSpPr>
        <p:spPr>
          <a:xfrm>
            <a:off x="2695897" y="4724400"/>
            <a:ext cx="3676006" cy="2739211"/>
          </a:xfrm>
          <a:prstGeom prst="rect">
            <a:avLst/>
          </a:prstGeom>
          <a:noFill/>
        </p:spPr>
        <p:txBody>
          <a:bodyPr wrap="none" rtlCol="0">
            <a:spAutoFit/>
          </a:bodyPr>
          <a:lstStyle/>
          <a:p>
            <a:r>
              <a:rPr lang="en-US" dirty="0"/>
              <a:t>       </a:t>
            </a:r>
          </a:p>
          <a:p>
            <a:endParaRPr lang="en-US" dirty="0"/>
          </a:p>
          <a:p>
            <a:r>
              <a:rPr lang="en-US" dirty="0"/>
              <a:t>                                        </a:t>
            </a:r>
          </a:p>
          <a:p>
            <a:r>
              <a:rPr lang="en-US" sz="5400" b="1" dirty="0">
                <a:latin typeface="Chiller" panose="04020404031007020602" pitchFamily="82" charset="0"/>
              </a:rPr>
              <a:t>…. Taken ….</a:t>
            </a:r>
          </a:p>
          <a:p>
            <a:r>
              <a:rPr lang="en-US" sz="2800" b="1" dirty="0">
                <a:latin typeface="Chiller" panose="04020404031007020602" pitchFamily="82" charset="0"/>
              </a:rPr>
              <a:t> </a:t>
            </a:r>
          </a:p>
          <a:p>
            <a:r>
              <a:rPr lang="en-US" dirty="0"/>
              <a:t>                        </a:t>
            </a:r>
          </a:p>
          <a:p>
            <a:endParaRPr lang="en-US" dirty="0"/>
          </a:p>
        </p:txBody>
      </p:sp>
    </p:spTree>
    <p:extLst>
      <p:ext uri="{BB962C8B-B14F-4D97-AF65-F5344CB8AC3E}">
        <p14:creationId xmlns:p14="http://schemas.microsoft.com/office/powerpoint/2010/main" val="3061480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2F472E-506F-4026-BC3E-BCFE7D40E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632" y="1484811"/>
            <a:ext cx="2171700" cy="4733192"/>
          </a:xfrm>
          <a:prstGeom prst="rect">
            <a:avLst/>
          </a:prstGeom>
          <a:ln w="38100">
            <a:solidFill>
              <a:srgbClr val="C00000"/>
            </a:solidFill>
          </a:ln>
        </p:spPr>
      </p:pic>
      <p:sp>
        <p:nvSpPr>
          <p:cNvPr id="2" name="Rectangle 1"/>
          <p:cNvSpPr/>
          <p:nvPr/>
        </p:nvSpPr>
        <p:spPr>
          <a:xfrm>
            <a:off x="254668" y="643622"/>
            <a:ext cx="6019800" cy="6186309"/>
          </a:xfrm>
          <a:prstGeom prst="rect">
            <a:avLst/>
          </a:prstGeom>
          <a:ln w="38100">
            <a:solidFill>
              <a:srgbClr val="C00000"/>
            </a:solidFill>
          </a:ln>
        </p:spPr>
        <p:txBody>
          <a:bodyPr wrap="square">
            <a:spAutoFit/>
          </a:bodyPr>
          <a:lstStyle/>
          <a:p>
            <a:pPr fontAlgn="base"/>
            <a:endParaRPr lang="en-US" dirty="0"/>
          </a:p>
          <a:p>
            <a:pPr fontAlgn="base"/>
            <a:r>
              <a:rPr lang="en-US" dirty="0"/>
              <a:t> </a:t>
            </a:r>
            <a:r>
              <a:rPr lang="en-US" sz="4000" b="1" dirty="0">
                <a:latin typeface="Chiller" panose="04020404031007020602" pitchFamily="82" charset="0"/>
              </a:rPr>
              <a:t>Sat. 24th Dec. Bad day; constant snow till evening, when it turned out rain and sleet. A Soldier of the 10th shot for desertion; the only thing done in remembrance of Christ-Mass day. </a:t>
            </a:r>
          </a:p>
          <a:p>
            <a:pPr fontAlgn="base"/>
            <a:r>
              <a:rPr lang="en-US" sz="4000" b="1" dirty="0">
                <a:latin typeface="Chiller" panose="04020404031007020602" pitchFamily="82" charset="0"/>
              </a:rPr>
              <a:t>           A British Officer’s Diary</a:t>
            </a:r>
          </a:p>
          <a:p>
            <a:pPr fontAlgn="base"/>
            <a:endParaRPr lang="en-US" sz="4000" b="1" dirty="0">
              <a:latin typeface="Chiller" panose="04020404031007020602" pitchFamily="82" charset="0"/>
            </a:endParaRPr>
          </a:p>
          <a:p>
            <a:pPr fontAlgn="base"/>
            <a:r>
              <a:rPr lang="en-US" sz="4000" b="1" dirty="0">
                <a:latin typeface="Chiller" panose="04020404031007020602" pitchFamily="82" charset="0"/>
              </a:rPr>
              <a:t>In memoriam: Thomas Flynn, both the real and imagined….</a:t>
            </a:r>
          </a:p>
          <a:p>
            <a:pPr fontAlgn="base"/>
            <a:endParaRPr lang="en-US" dirty="0"/>
          </a:p>
        </p:txBody>
      </p:sp>
      <p:pic>
        <p:nvPicPr>
          <p:cNvPr id="6" name="Picture 5">
            <a:extLst>
              <a:ext uri="{FF2B5EF4-FFF2-40B4-BE49-F238E27FC236}">
                <a16:creationId xmlns:a16="http://schemas.microsoft.com/office/drawing/2014/main" id="{C2D19F32-54DA-4B16-8525-37EC48A62C71}"/>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6669505" y="348029"/>
            <a:ext cx="1057275" cy="1428750"/>
          </a:xfrm>
          <a:prstGeom prst="rect">
            <a:avLst/>
          </a:prstGeom>
          <a:ln w="57150">
            <a:solidFill>
              <a:srgbClr val="C00000"/>
            </a:solidFill>
          </a:ln>
          <a:effectLst>
            <a:glow rad="228600">
              <a:schemeClr val="accent5">
                <a:satMod val="175000"/>
                <a:alpha val="40000"/>
              </a:schemeClr>
            </a:glow>
          </a:effectLst>
        </p:spPr>
      </p:pic>
    </p:spTree>
    <p:extLst>
      <p:ext uri="{BB962C8B-B14F-4D97-AF65-F5344CB8AC3E}">
        <p14:creationId xmlns:p14="http://schemas.microsoft.com/office/powerpoint/2010/main" val="116900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637B4-8710-4C5B-BD84-A0FBD857DF67}"/>
              </a:ext>
            </a:extLst>
          </p:cNvPr>
          <p:cNvPicPr>
            <a:picLocks noChangeAspect="1"/>
          </p:cNvPicPr>
          <p:nvPr/>
        </p:nvPicPr>
        <p:blipFill>
          <a:blip r:embed="rId3"/>
          <a:stretch>
            <a:fillRect/>
          </a:stretch>
        </p:blipFill>
        <p:spPr>
          <a:xfrm>
            <a:off x="1476828" y="1036359"/>
            <a:ext cx="2006919" cy="2563813"/>
          </a:xfrm>
          <a:prstGeom prst="rect">
            <a:avLst/>
          </a:prstGeom>
          <a:solidFill>
            <a:schemeClr val="bg2">
              <a:lumMod val="60000"/>
              <a:lumOff val="40000"/>
            </a:schemeClr>
          </a:solidFill>
          <a:ln w="76200">
            <a:solidFill>
              <a:schemeClr val="bg1">
                <a:lumMod val="75000"/>
                <a:lumOff val="25000"/>
              </a:schemeClr>
            </a:solidFill>
          </a:ln>
        </p:spPr>
      </p:pic>
      <p:sp>
        <p:nvSpPr>
          <p:cNvPr id="4" name="TextBox 3">
            <a:extLst>
              <a:ext uri="{FF2B5EF4-FFF2-40B4-BE49-F238E27FC236}">
                <a16:creationId xmlns:a16="http://schemas.microsoft.com/office/drawing/2014/main" id="{84EC7344-DCF8-490A-A071-A6D81DEDFCDA}"/>
              </a:ext>
            </a:extLst>
          </p:cNvPr>
          <p:cNvSpPr txBox="1"/>
          <p:nvPr/>
        </p:nvSpPr>
        <p:spPr>
          <a:xfrm>
            <a:off x="1295400" y="4038600"/>
            <a:ext cx="6894836" cy="1938992"/>
          </a:xfrm>
          <a:prstGeom prst="rect">
            <a:avLst/>
          </a:prstGeom>
          <a:noFill/>
        </p:spPr>
        <p:txBody>
          <a:bodyPr wrap="none" rtlCol="0">
            <a:spAutoFit/>
          </a:bodyPr>
          <a:lstStyle/>
          <a:p>
            <a:r>
              <a:rPr lang="en-US" sz="2400" b="1" dirty="0">
                <a:latin typeface="Chiller" panose="04020404031007020602" pitchFamily="82" charset="0"/>
              </a:rPr>
              <a:t>Since the Date of your Letter, the Governor &amp; Council have resolved</a:t>
            </a:r>
          </a:p>
          <a:p>
            <a:r>
              <a:rPr lang="en-US" sz="2400" b="1" dirty="0">
                <a:latin typeface="Chiller" panose="04020404031007020602" pitchFamily="82" charset="0"/>
              </a:rPr>
              <a:t> forthwith to make a Draft of Men to fill up the continental Battalions --</a:t>
            </a:r>
          </a:p>
          <a:p>
            <a:r>
              <a:rPr lang="en-US" sz="2400" b="1" dirty="0">
                <a:latin typeface="Chiller" panose="04020404031007020602" pitchFamily="82" charset="0"/>
              </a:rPr>
              <a:t> </a:t>
            </a:r>
            <a:r>
              <a:rPr lang="en-US" sz="2400" b="1" dirty="0" err="1">
                <a:latin typeface="Chiller" panose="04020404031007020602" pitchFamily="82" charset="0"/>
              </a:rPr>
              <a:t>equiping</a:t>
            </a:r>
            <a:r>
              <a:rPr lang="en-US" sz="2400" b="1" dirty="0">
                <a:latin typeface="Chiller" panose="04020404031007020602" pitchFamily="82" charset="0"/>
              </a:rPr>
              <a:t> the Men is attended with the utmost </a:t>
            </a:r>
          </a:p>
          <a:p>
            <a:r>
              <a:rPr lang="en-US" sz="2400" b="1" dirty="0">
                <a:latin typeface="Chiller" panose="04020404031007020602" pitchFamily="82" charset="0"/>
              </a:rPr>
              <a:t>Difficulty, with Blankets in particular—praying &amp; paying hardly prevail </a:t>
            </a:r>
          </a:p>
          <a:p>
            <a:r>
              <a:rPr lang="en-US" sz="2400" b="1" dirty="0">
                <a:latin typeface="Chiller" panose="04020404031007020602" pitchFamily="82" charset="0"/>
              </a:rPr>
              <a:t>with Families to spare from their already exhausted Stores—</a:t>
            </a:r>
          </a:p>
        </p:txBody>
      </p:sp>
      <p:sp>
        <p:nvSpPr>
          <p:cNvPr id="5" name="TextBox 4">
            <a:extLst>
              <a:ext uri="{FF2B5EF4-FFF2-40B4-BE49-F238E27FC236}">
                <a16:creationId xmlns:a16="http://schemas.microsoft.com/office/drawing/2014/main" id="{A335305E-9810-419B-A4B7-8F3A960C7A65}"/>
              </a:ext>
            </a:extLst>
          </p:cNvPr>
          <p:cNvSpPr txBox="1"/>
          <p:nvPr/>
        </p:nvSpPr>
        <p:spPr>
          <a:xfrm>
            <a:off x="4267200" y="1524000"/>
            <a:ext cx="3004457" cy="2308324"/>
          </a:xfrm>
          <a:prstGeom prst="rect">
            <a:avLst/>
          </a:prstGeom>
          <a:noFill/>
        </p:spPr>
        <p:txBody>
          <a:bodyPr wrap="square" rtlCol="0">
            <a:spAutoFit/>
          </a:bodyPr>
          <a:lstStyle/>
          <a:p>
            <a:r>
              <a:rPr lang="en-US" sz="3200" dirty="0">
                <a:latin typeface="Chiller" panose="04020404031007020602" pitchFamily="82" charset="0"/>
              </a:rPr>
              <a:t>Col. Jedediah Huntington to Gen. Washington</a:t>
            </a:r>
          </a:p>
          <a:p>
            <a:endParaRPr lang="en-US" sz="2400" dirty="0">
              <a:latin typeface="Chiller" panose="04020404031007020602" pitchFamily="82" charset="0"/>
            </a:endParaRPr>
          </a:p>
          <a:p>
            <a:r>
              <a:rPr lang="en-US" sz="2400" dirty="0">
                <a:latin typeface="Chiller" panose="04020404031007020602" pitchFamily="82" charset="0"/>
              </a:rPr>
              <a:t>15 April 1777</a:t>
            </a:r>
          </a:p>
        </p:txBody>
      </p:sp>
    </p:spTree>
    <p:extLst>
      <p:ext uri="{BB962C8B-B14F-4D97-AF65-F5344CB8AC3E}">
        <p14:creationId xmlns:p14="http://schemas.microsoft.com/office/powerpoint/2010/main" val="3278158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t="64746" b="-64746"/>
          <a:stretch/>
        </p:blipFill>
        <p:spPr bwMode="auto">
          <a:xfrm>
            <a:off x="2209800" y="4084320"/>
            <a:ext cx="5597340" cy="3383280"/>
          </a:xfrm>
          <a:prstGeom prst="rect">
            <a:avLst/>
          </a:prstGeom>
          <a:noFill/>
          <a:ln w="57150">
            <a:no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descr="A picture containing text, book&#10;&#10;Description automatically generated">
            <a:extLst>
              <a:ext uri="{FF2B5EF4-FFF2-40B4-BE49-F238E27FC236}">
                <a16:creationId xmlns:a16="http://schemas.microsoft.com/office/drawing/2014/main" id="{AE8CF05F-4E7F-4006-80D4-60D5A7C10B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94" b="-2294"/>
          <a:stretch/>
        </p:blipFill>
        <p:spPr>
          <a:xfrm>
            <a:off x="914400" y="542925"/>
            <a:ext cx="7086600" cy="2657475"/>
          </a:xfrm>
          <a:prstGeom prst="rect">
            <a:avLst/>
          </a:prstGeom>
        </p:spPr>
      </p:pic>
    </p:spTree>
    <p:extLst>
      <p:ext uri="{BB962C8B-B14F-4D97-AF65-F5344CB8AC3E}">
        <p14:creationId xmlns:p14="http://schemas.microsoft.com/office/powerpoint/2010/main" val="4065512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649575"/>
            <a:ext cx="8534400" cy="5078313"/>
          </a:xfrm>
          <a:prstGeom prst="rect">
            <a:avLst/>
          </a:prstGeom>
          <a:noFill/>
          <a:ln w="76200">
            <a:solidFill>
              <a:srgbClr val="C00000"/>
            </a:solidFill>
          </a:ln>
        </p:spPr>
        <p:txBody>
          <a:bodyPr wrap="square" rtlCol="0">
            <a:spAutoFit/>
          </a:bodyPr>
          <a:lstStyle/>
          <a:p>
            <a:r>
              <a:rPr lang="en-US" sz="2400" dirty="0"/>
              <a:t>                                </a:t>
            </a:r>
          </a:p>
          <a:p>
            <a:r>
              <a:rPr lang="en-US" sz="2400" dirty="0">
                <a:latin typeface="Chiller" panose="04020404031007020602" pitchFamily="82" charset="0"/>
              </a:rPr>
              <a:t>A source of British moral disapproval of Colonists was slavery, which was illegal in England. </a:t>
            </a:r>
          </a:p>
          <a:p>
            <a:endParaRPr lang="en-US" sz="2400" dirty="0">
              <a:latin typeface="Chiller" panose="04020404031007020602" pitchFamily="82" charset="0"/>
            </a:endParaRPr>
          </a:p>
          <a:p>
            <a:r>
              <a:rPr lang="en-US" sz="2400" dirty="0">
                <a:latin typeface="Chiller" panose="04020404031007020602" pitchFamily="82" charset="0"/>
              </a:rPr>
              <a:t>The issue was whether the colonies should be forced to follow the laws of  England. </a:t>
            </a:r>
          </a:p>
          <a:p>
            <a:endParaRPr lang="en-US" sz="2400" dirty="0">
              <a:latin typeface="Chiller" panose="04020404031007020602" pitchFamily="82" charset="0"/>
            </a:endParaRPr>
          </a:p>
          <a:p>
            <a:r>
              <a:rPr lang="en-US" sz="2400" dirty="0">
                <a:latin typeface="Chiller" panose="04020404031007020602" pitchFamily="82" charset="0"/>
              </a:rPr>
              <a:t> After Lord Dunsmore’s proclamation of </a:t>
            </a:r>
          </a:p>
          <a:p>
            <a:r>
              <a:rPr lang="en-US" sz="2400" dirty="0">
                <a:latin typeface="Chiller" panose="04020404031007020602" pitchFamily="82" charset="0"/>
              </a:rPr>
              <a:t> freedom for  slaves who joined the</a:t>
            </a:r>
          </a:p>
          <a:p>
            <a:r>
              <a:rPr lang="en-US" sz="2400" dirty="0">
                <a:latin typeface="Chiller" panose="04020404031007020602" pitchFamily="82" charset="0"/>
              </a:rPr>
              <a:t> British army, the patriots offered</a:t>
            </a:r>
          </a:p>
          <a:p>
            <a:r>
              <a:rPr lang="en-US" sz="2400" dirty="0">
                <a:latin typeface="Chiller" panose="04020404031007020602" pitchFamily="82" charset="0"/>
              </a:rPr>
              <a:t> freedom, too. </a:t>
            </a:r>
          </a:p>
          <a:p>
            <a:endParaRPr lang="en-US" sz="2400" dirty="0">
              <a:latin typeface="Chiller" panose="04020404031007020602" pitchFamily="82" charset="0"/>
            </a:endParaRPr>
          </a:p>
          <a:p>
            <a:r>
              <a:rPr lang="en-US" sz="2400" dirty="0">
                <a:latin typeface="Chiller" panose="04020404031007020602" pitchFamily="82" charset="0"/>
              </a:rPr>
              <a:t>This young man may have come with </a:t>
            </a:r>
          </a:p>
          <a:p>
            <a:r>
              <a:rPr lang="en-US" sz="2400" dirty="0">
                <a:latin typeface="Chiller" panose="04020404031007020602" pitchFamily="82" charset="0"/>
              </a:rPr>
              <a:t>the wrong weapon – 2 bullets at most!</a:t>
            </a:r>
          </a:p>
          <a:p>
            <a:endParaRPr lang="en-US" dirty="0"/>
          </a:p>
          <a:p>
            <a:endParaRPr lang="en-US" dirty="0"/>
          </a:p>
        </p:txBody>
      </p:sp>
      <p:pic>
        <p:nvPicPr>
          <p:cNvPr id="4" name="Picture 3" descr="https://ecp.yusercontent.com/mail?url=https%3A%2F%2Fallthingsliberty.com%2Fwp-content%2Fuploads%2F2019%2F03%2FSaberton-Cowpens-1024x786.jpg&amp;t=1553010028&amp;ymreqid=a940736c-a588-e84b-1c81-6200a501cd00&amp;sig=6_n9AnwvdLQfGKn9tI5JKg--~C">
            <a:extLst>
              <a:ext uri="{FF2B5EF4-FFF2-40B4-BE49-F238E27FC236}">
                <a16:creationId xmlns:a16="http://schemas.microsoft.com/office/drawing/2014/main" id="{E9656AFE-4951-4088-A684-813B77203D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819400"/>
            <a:ext cx="4876800" cy="3733800"/>
          </a:xfrm>
          <a:prstGeom prst="rect">
            <a:avLst/>
          </a:prstGeom>
          <a:noFill/>
          <a:ln w="57150">
            <a:solidFill>
              <a:srgbClr val="C00000"/>
            </a:solidFill>
          </a:ln>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21F70D6D-5753-4F24-B961-CB70E32147C4}"/>
                  </a:ext>
                </a:extLst>
              </p:cNvPr>
              <p:cNvGraphicFramePr>
                <a:graphicFrameLocks noChangeAspect="1"/>
              </p:cNvGraphicFramePr>
              <p:nvPr>
                <p:extLst>
                  <p:ext uri="{D42A27DB-BD31-4B8C-83A1-F6EECF244321}">
                    <p14:modId xmlns:p14="http://schemas.microsoft.com/office/powerpoint/2010/main" val="2625424779"/>
                  </p:ext>
                </p:extLst>
              </p:nvPr>
            </p:nvGraphicFramePr>
            <p:xfrm>
              <a:off x="-1973179" y="-267703"/>
              <a:ext cx="2286000" cy="1714500"/>
            </p:xfrm>
            <a:graphic>
              <a:graphicData uri="http://schemas.microsoft.com/office/powerpoint/2016/slidezoom">
                <pslz:sldZm>
                  <pslz:sldZmObj sldId="282" cId="922600705">
                    <pslz:zmPr id="{C43A58D7-6065-4119-9827-06D339A84EAE}"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21F70D6D-5753-4F24-B961-CB70E32147C4}"/>
                  </a:ext>
                </a:extLst>
              </p:cNvPr>
              <p:cNvPicPr>
                <a:picLocks noGrp="1" noRot="1" noChangeAspect="1" noMove="1" noResize="1" noEditPoints="1" noAdjustHandles="1" noChangeArrowheads="1" noChangeShapeType="1"/>
              </p:cNvPicPr>
              <p:nvPr/>
            </p:nvPicPr>
            <p:blipFill>
              <a:blip r:embed="rId6"/>
              <a:stretch>
                <a:fillRect/>
              </a:stretch>
            </p:blipFill>
            <p:spPr>
              <a:xfrm>
                <a:off x="-1973179" y="-267703"/>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922600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604076-97F0-4B77-A081-F4778EC79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556885"/>
            <a:ext cx="2731767" cy="3305438"/>
          </a:xfrm>
          <a:prstGeom prst="rect">
            <a:avLst/>
          </a:prstGeom>
          <a:ln w="57150">
            <a:solidFill>
              <a:schemeClr val="accent1">
                <a:lumMod val="50000"/>
              </a:schemeClr>
            </a:solidFill>
          </a:ln>
        </p:spPr>
      </p:pic>
      <p:sp>
        <p:nvSpPr>
          <p:cNvPr id="4" name="TextBox 3">
            <a:extLst>
              <a:ext uri="{FF2B5EF4-FFF2-40B4-BE49-F238E27FC236}">
                <a16:creationId xmlns:a16="http://schemas.microsoft.com/office/drawing/2014/main" id="{22345163-08B1-4F3B-925F-06D5B575EF59}"/>
              </a:ext>
            </a:extLst>
          </p:cNvPr>
          <p:cNvSpPr txBox="1"/>
          <p:nvPr/>
        </p:nvSpPr>
        <p:spPr>
          <a:xfrm>
            <a:off x="3613783" y="2438400"/>
            <a:ext cx="1371600" cy="2554545"/>
          </a:xfrm>
          <a:prstGeom prst="rect">
            <a:avLst/>
          </a:prstGeom>
          <a:noFill/>
        </p:spPr>
        <p:txBody>
          <a:bodyPr wrap="square" rtlCol="0">
            <a:spAutoFit/>
          </a:bodyPr>
          <a:lstStyle/>
          <a:p>
            <a:r>
              <a:rPr lang="en-US" sz="3200" b="1" dirty="0">
                <a:latin typeface="Chiller" panose="04020404031007020602" pitchFamily="82" charset="0"/>
              </a:rPr>
              <a:t>Cobbler </a:t>
            </a:r>
          </a:p>
          <a:p>
            <a:r>
              <a:rPr lang="en-US" sz="3200" b="1" dirty="0">
                <a:latin typeface="Chiller" panose="04020404031007020602" pitchFamily="82" charset="0"/>
              </a:rPr>
              <a:t>Mayor</a:t>
            </a:r>
          </a:p>
          <a:p>
            <a:r>
              <a:rPr lang="en-US" sz="3200" b="1" dirty="0">
                <a:latin typeface="Chiller" panose="04020404031007020602" pitchFamily="82" charset="0"/>
              </a:rPr>
              <a:t>Colonel  </a:t>
            </a:r>
          </a:p>
          <a:p>
            <a:r>
              <a:rPr lang="en-US" sz="3200" b="1" dirty="0">
                <a:latin typeface="Chiller" panose="04020404031007020602" pitchFamily="82" charset="0"/>
              </a:rPr>
              <a:t>Spy</a:t>
            </a:r>
          </a:p>
          <a:p>
            <a:r>
              <a:rPr lang="en-US" sz="3200" b="1" dirty="0">
                <a:latin typeface="Chiller" panose="04020404031007020602" pitchFamily="82" charset="0"/>
              </a:rPr>
              <a:t>Judge</a:t>
            </a:r>
          </a:p>
        </p:txBody>
      </p:sp>
      <p:pic>
        <p:nvPicPr>
          <p:cNvPr id="9" name="Picture 8">
            <a:extLst>
              <a:ext uri="{FF2B5EF4-FFF2-40B4-BE49-F238E27FC236}">
                <a16:creationId xmlns:a16="http://schemas.microsoft.com/office/drawing/2014/main" id="{95AF8A02-5074-4065-9D02-11BFA8A4BE10}"/>
              </a:ext>
            </a:extLst>
          </p:cNvPr>
          <p:cNvPicPr>
            <a:picLocks noChangeAspect="1"/>
          </p:cNvPicPr>
          <p:nvPr/>
        </p:nvPicPr>
        <p:blipFill>
          <a:blip r:embed="rId4"/>
          <a:stretch>
            <a:fillRect/>
          </a:stretch>
        </p:blipFill>
        <p:spPr>
          <a:xfrm>
            <a:off x="5181600" y="2602753"/>
            <a:ext cx="3078000" cy="4063765"/>
          </a:xfrm>
          <a:prstGeom prst="rect">
            <a:avLst/>
          </a:prstGeom>
        </p:spPr>
      </p:pic>
    </p:spTree>
    <p:extLst>
      <p:ext uri="{BB962C8B-B14F-4D97-AF65-F5344CB8AC3E}">
        <p14:creationId xmlns:p14="http://schemas.microsoft.com/office/powerpoint/2010/main" val="3567102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0" y="1066800"/>
            <a:ext cx="3634328" cy="707886"/>
          </a:xfrm>
          <a:prstGeom prst="rect">
            <a:avLst/>
          </a:prstGeom>
          <a:noFill/>
        </p:spPr>
        <p:txBody>
          <a:bodyPr wrap="none" rtlCol="0">
            <a:spAutoFit/>
          </a:bodyPr>
          <a:lstStyle/>
          <a:p>
            <a:r>
              <a:rPr lang="en-US" sz="4000" dirty="0">
                <a:latin typeface="Chiller" panose="04020404031007020602" pitchFamily="82" charset="0"/>
              </a:rPr>
              <a:t>Governor William Tryon</a:t>
            </a:r>
          </a:p>
        </p:txBody>
      </p:sp>
      <p:pic>
        <p:nvPicPr>
          <p:cNvPr id="17410" name="Picture 2" descr="http://www.carolana.com/NC/Royal_Colony/Images/William_Try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2680531" cy="3962400"/>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0" y="1600200"/>
            <a:ext cx="5029971" cy="3508653"/>
          </a:xfrm>
          <a:prstGeom prst="rect">
            <a:avLst/>
          </a:prstGeom>
          <a:noFill/>
        </p:spPr>
        <p:txBody>
          <a:bodyPr wrap="square" rtlCol="0">
            <a:spAutoFit/>
          </a:bodyPr>
          <a:lstStyle/>
          <a:p>
            <a:endParaRPr lang="en-US" sz="2800" dirty="0">
              <a:latin typeface="Chiller" panose="04020404031007020602" pitchFamily="82" charset="0"/>
            </a:endParaRPr>
          </a:p>
          <a:p>
            <a:r>
              <a:rPr lang="en-US" sz="2800" b="1" dirty="0">
                <a:latin typeface="Chiller" panose="04020404031007020602" pitchFamily="82" charset="0"/>
              </a:rPr>
              <a:t>He had a reputation of being a nice person – </a:t>
            </a:r>
            <a:r>
              <a:rPr lang="en-US" sz="3600" b="1" dirty="0">
                <a:solidFill>
                  <a:srgbClr val="FF0000"/>
                </a:solidFill>
                <a:latin typeface="Chiller" panose="04020404031007020602" pitchFamily="82" charset="0"/>
              </a:rPr>
              <a:t>if</a:t>
            </a:r>
            <a:r>
              <a:rPr lang="en-US" sz="2800" b="1" dirty="0">
                <a:latin typeface="Chiller" panose="04020404031007020602" pitchFamily="82" charset="0"/>
              </a:rPr>
              <a:t> he liked you. </a:t>
            </a:r>
          </a:p>
          <a:p>
            <a:endParaRPr lang="en-US" sz="2800" b="1" dirty="0">
              <a:latin typeface="Chiller" panose="04020404031007020602" pitchFamily="82" charset="0"/>
            </a:endParaRPr>
          </a:p>
          <a:p>
            <a:r>
              <a:rPr lang="en-US" sz="2800" b="1" dirty="0">
                <a:latin typeface="Chiller" panose="04020404031007020602" pitchFamily="82" charset="0"/>
              </a:rPr>
              <a:t>Fortunate indeed for one of my book’s characters that he already knew former Governor Tryon.</a:t>
            </a:r>
          </a:p>
          <a:p>
            <a:endParaRPr lang="en-US" dirty="0"/>
          </a:p>
        </p:txBody>
      </p:sp>
    </p:spTree>
    <p:extLst>
      <p:ext uri="{BB962C8B-B14F-4D97-AF65-F5344CB8AC3E}">
        <p14:creationId xmlns:p14="http://schemas.microsoft.com/office/powerpoint/2010/main" val="4050777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quot;Margaret wake tryo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
            <a:ext cx="5029200" cy="3118629"/>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3510772"/>
            <a:ext cx="7848599" cy="2246769"/>
          </a:xfrm>
          <a:prstGeom prst="rect">
            <a:avLst/>
          </a:prstGeom>
          <a:noFill/>
          <a:ln w="28575">
            <a:noFill/>
          </a:ln>
        </p:spPr>
        <p:txBody>
          <a:bodyPr wrap="square" rtlCol="0">
            <a:spAutoFit/>
          </a:bodyPr>
          <a:lstStyle/>
          <a:p>
            <a:r>
              <a:rPr lang="en-US" sz="2800" b="1" dirty="0">
                <a:latin typeface="Chiller" panose="04020404031007020602" pitchFamily="82" charset="0"/>
              </a:rPr>
              <a:t>Tryon loved designing classical buildings. As governor, his palatial home functioned also as the seat of NC government. </a:t>
            </a:r>
          </a:p>
          <a:p>
            <a:r>
              <a:rPr lang="en-US" sz="2800" b="1" dirty="0">
                <a:latin typeface="Chiller" panose="04020404031007020602" pitchFamily="82" charset="0"/>
              </a:rPr>
              <a:t>Alas, it burned.</a:t>
            </a:r>
          </a:p>
          <a:p>
            <a:r>
              <a:rPr lang="en-US" sz="2800" b="1" dirty="0">
                <a:latin typeface="Chiller" panose="04020404031007020602" pitchFamily="82" charset="0"/>
              </a:rPr>
              <a:t>Tryon’s </a:t>
            </a:r>
            <a:r>
              <a:rPr lang="en-US" sz="2800" b="1" dirty="0" err="1">
                <a:latin typeface="Chiller" panose="04020404031007020602" pitchFamily="82" charset="0"/>
              </a:rPr>
              <a:t>hard-line</a:t>
            </a:r>
            <a:r>
              <a:rPr lang="en-US" sz="2800" b="1" dirty="0">
                <a:latin typeface="Chiller" panose="04020404031007020602" pitchFamily="82" charset="0"/>
              </a:rPr>
              <a:t> governing led to relocation to NY.</a:t>
            </a:r>
          </a:p>
          <a:p>
            <a:r>
              <a:rPr lang="en-US" sz="2800" b="1" dirty="0">
                <a:latin typeface="Chiller" panose="04020404031007020602" pitchFamily="82" charset="0"/>
              </a:rPr>
              <a:t>Oops – it happened again …maybe the Liberty Boys.</a:t>
            </a:r>
          </a:p>
        </p:txBody>
      </p:sp>
      <p:pic>
        <p:nvPicPr>
          <p:cNvPr id="4" name="Picture 3" descr="A black and white photo of a building&#10;&#10;Description automatically generated">
            <a:extLst>
              <a:ext uri="{FF2B5EF4-FFF2-40B4-BE49-F238E27FC236}">
                <a16:creationId xmlns:a16="http://schemas.microsoft.com/office/drawing/2014/main" id="{8C0AB4C0-8D53-44B6-A38C-F0EBD152C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4800600"/>
            <a:ext cx="2502716" cy="1717550"/>
          </a:xfrm>
          <a:prstGeom prst="rect">
            <a:avLst/>
          </a:prstGeom>
        </p:spPr>
      </p:pic>
    </p:spTree>
    <p:extLst>
      <p:ext uri="{BB962C8B-B14F-4D97-AF65-F5344CB8AC3E}">
        <p14:creationId xmlns:p14="http://schemas.microsoft.com/office/powerpoint/2010/main" val="30854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p, people, man, standing&#10;&#10;Description automatically generated">
            <a:extLst>
              <a:ext uri="{FF2B5EF4-FFF2-40B4-BE49-F238E27FC236}">
                <a16:creationId xmlns:a16="http://schemas.microsoft.com/office/drawing/2014/main" id="{83D28A04-C37E-4F6C-ACD7-2E27DCDD5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
            <a:ext cx="4490517" cy="6172200"/>
          </a:xfrm>
          <a:prstGeom prst="rect">
            <a:avLst/>
          </a:prstGeom>
        </p:spPr>
      </p:pic>
      <p:sp>
        <p:nvSpPr>
          <p:cNvPr id="4" name="TextBox 3">
            <a:extLst>
              <a:ext uri="{FF2B5EF4-FFF2-40B4-BE49-F238E27FC236}">
                <a16:creationId xmlns:a16="http://schemas.microsoft.com/office/drawing/2014/main" id="{D6BECA98-1AF1-4889-B117-59D5F94CFE39}"/>
              </a:ext>
            </a:extLst>
          </p:cNvPr>
          <p:cNvSpPr txBox="1"/>
          <p:nvPr/>
        </p:nvSpPr>
        <p:spPr>
          <a:xfrm>
            <a:off x="5181600" y="1630680"/>
            <a:ext cx="3124200" cy="3139321"/>
          </a:xfrm>
          <a:prstGeom prst="rect">
            <a:avLst/>
          </a:prstGeom>
          <a:noFill/>
        </p:spPr>
        <p:txBody>
          <a:bodyPr wrap="square" rtlCol="0">
            <a:spAutoFit/>
          </a:bodyPr>
          <a:lstStyle/>
          <a:p>
            <a:r>
              <a:rPr lang="en-US" dirty="0"/>
              <a:t>The Liberty Boys were thugs-for-hire and DYI smash-and-burn bandits. Torchlight processions led to stuff – bad stuff.</a:t>
            </a:r>
          </a:p>
          <a:p>
            <a:r>
              <a:rPr lang="en-US" dirty="0"/>
              <a:t>This was England’s first experience with mob rule. They found it very scary that in daylight, one had no idea who had done what.</a:t>
            </a:r>
          </a:p>
        </p:txBody>
      </p:sp>
    </p:spTree>
    <p:extLst>
      <p:ext uri="{BB962C8B-B14F-4D97-AF65-F5344CB8AC3E}">
        <p14:creationId xmlns:p14="http://schemas.microsoft.com/office/powerpoint/2010/main" val="5768206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1318</TotalTime>
  <Words>1703</Words>
  <Application>Microsoft Office PowerPoint</Application>
  <PresentationFormat>On-screen Show (4:3)</PresentationFormat>
  <Paragraphs>147</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Century Gothic</vt:lpstr>
      <vt:lpstr>Chiller</vt:lpstr>
      <vt:lpstr>Juice ITC</vt:lpstr>
      <vt:lpstr>Wingdings 3</vt:lpstr>
      <vt:lpstr>Ion</vt:lpstr>
      <vt:lpstr>The  Scene  of  the  Smoke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Scene  of  the  Smoke …</dc:title>
  <dc:creator>millicent hughes</dc:creator>
  <cp:lastModifiedBy>17034</cp:lastModifiedBy>
  <cp:revision>66</cp:revision>
  <dcterms:created xsi:type="dcterms:W3CDTF">2019-05-09T11:58:48Z</dcterms:created>
  <dcterms:modified xsi:type="dcterms:W3CDTF">2020-01-30T16:19:24Z</dcterms:modified>
</cp:coreProperties>
</file>